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686283"/>
                </a:moveTo>
                <a:lnTo>
                  <a:pt x="12185785" y="6686283"/>
                </a:lnTo>
              </a:path>
              <a:path w="12192000" h="6858000">
                <a:moveTo>
                  <a:pt x="0" y="-1"/>
                </a:moveTo>
                <a:lnTo>
                  <a:pt x="0" y="6857998"/>
                </a:lnTo>
              </a:path>
              <a:path w="12192000" h="6858000">
                <a:moveTo>
                  <a:pt x="11993257" y="-1"/>
                </a:moveTo>
                <a:lnTo>
                  <a:pt x="11993257" y="6857998"/>
                </a:lnTo>
              </a:path>
              <a:path w="12192000" h="6858000">
                <a:moveTo>
                  <a:pt x="192527" y="-1"/>
                </a:moveTo>
                <a:lnTo>
                  <a:pt x="192527" y="6857998"/>
                </a:lnTo>
              </a:path>
              <a:path w="12192000" h="6858000">
                <a:moveTo>
                  <a:pt x="1175921" y="-1"/>
                </a:moveTo>
                <a:lnTo>
                  <a:pt x="1175921" y="6857998"/>
                </a:lnTo>
              </a:path>
              <a:path w="12192000" h="6858000">
                <a:moveTo>
                  <a:pt x="2159315" y="-1"/>
                </a:moveTo>
                <a:lnTo>
                  <a:pt x="2159315" y="6857998"/>
                </a:lnTo>
              </a:path>
              <a:path w="12192000" h="6858000">
                <a:moveTo>
                  <a:pt x="3142709" y="-1"/>
                </a:moveTo>
                <a:lnTo>
                  <a:pt x="3142709" y="6857998"/>
                </a:lnTo>
              </a:path>
              <a:path w="12192000" h="6858000">
                <a:moveTo>
                  <a:pt x="4126103" y="-1"/>
                </a:moveTo>
                <a:lnTo>
                  <a:pt x="4126103" y="6857998"/>
                </a:lnTo>
              </a:path>
              <a:path w="12192000" h="6858000">
                <a:moveTo>
                  <a:pt x="5109497" y="-1"/>
                </a:moveTo>
                <a:lnTo>
                  <a:pt x="5109497" y="6857998"/>
                </a:lnTo>
              </a:path>
              <a:path w="12192000" h="6858000">
                <a:moveTo>
                  <a:pt x="6092892" y="-1"/>
                </a:moveTo>
                <a:lnTo>
                  <a:pt x="6092892" y="6857998"/>
                </a:lnTo>
              </a:path>
              <a:path w="12192000" h="6858000">
                <a:moveTo>
                  <a:pt x="7076285" y="-1"/>
                </a:moveTo>
                <a:lnTo>
                  <a:pt x="7076285" y="6857998"/>
                </a:lnTo>
              </a:path>
              <a:path w="12192000" h="6858000">
                <a:moveTo>
                  <a:pt x="8059680" y="-1"/>
                </a:moveTo>
                <a:lnTo>
                  <a:pt x="8059680" y="6857998"/>
                </a:lnTo>
              </a:path>
              <a:path w="12192000" h="6858000">
                <a:moveTo>
                  <a:pt x="9043074" y="-1"/>
                </a:moveTo>
                <a:lnTo>
                  <a:pt x="9043074" y="6857998"/>
                </a:lnTo>
              </a:path>
              <a:path w="12192000" h="6858000">
                <a:moveTo>
                  <a:pt x="10026467" y="-1"/>
                </a:moveTo>
                <a:lnTo>
                  <a:pt x="10026467" y="6857998"/>
                </a:lnTo>
              </a:path>
              <a:path w="12192000" h="6858000">
                <a:moveTo>
                  <a:pt x="11009862" y="-1"/>
                </a:moveTo>
                <a:lnTo>
                  <a:pt x="11009862" y="6857998"/>
                </a:lnTo>
              </a:path>
              <a:path w="12192000" h="6858000">
                <a:moveTo>
                  <a:pt x="12185785" y="-1"/>
                </a:moveTo>
                <a:lnTo>
                  <a:pt x="12185785" y="6857998"/>
                </a:lnTo>
              </a:path>
              <a:path w="12192000" h="6858000">
                <a:moveTo>
                  <a:pt x="0" y="171715"/>
                </a:moveTo>
                <a:lnTo>
                  <a:pt x="12192000" y="171715"/>
                </a:lnTo>
              </a:path>
              <a:path w="12192000" h="6858000">
                <a:moveTo>
                  <a:pt x="0" y="714596"/>
                </a:moveTo>
                <a:lnTo>
                  <a:pt x="12192000" y="714596"/>
                </a:lnTo>
              </a:path>
              <a:path w="12192000" h="6858000">
                <a:moveTo>
                  <a:pt x="0" y="1257477"/>
                </a:moveTo>
                <a:lnTo>
                  <a:pt x="12192000" y="1257477"/>
                </a:lnTo>
              </a:path>
              <a:path w="12192000" h="6858000">
                <a:moveTo>
                  <a:pt x="0" y="1800358"/>
                </a:moveTo>
                <a:lnTo>
                  <a:pt x="12192000" y="1800358"/>
                </a:lnTo>
              </a:path>
              <a:path w="12192000" h="6858000">
                <a:moveTo>
                  <a:pt x="0" y="2343239"/>
                </a:moveTo>
                <a:lnTo>
                  <a:pt x="12192000" y="2343239"/>
                </a:lnTo>
              </a:path>
              <a:path w="12192000" h="6858000">
                <a:moveTo>
                  <a:pt x="0" y="2886120"/>
                </a:moveTo>
                <a:lnTo>
                  <a:pt x="12192000" y="2886120"/>
                </a:lnTo>
              </a:path>
              <a:path w="12192000" h="6858000">
                <a:moveTo>
                  <a:pt x="0" y="3429001"/>
                </a:moveTo>
                <a:lnTo>
                  <a:pt x="12192000" y="3429001"/>
                </a:lnTo>
              </a:path>
              <a:path w="12192000" h="6858000">
                <a:moveTo>
                  <a:pt x="0" y="3971883"/>
                </a:moveTo>
                <a:lnTo>
                  <a:pt x="12192000" y="3971883"/>
                </a:lnTo>
              </a:path>
              <a:path w="12192000" h="6858000">
                <a:moveTo>
                  <a:pt x="0" y="4514763"/>
                </a:moveTo>
                <a:lnTo>
                  <a:pt x="12192000" y="4514763"/>
                </a:lnTo>
              </a:path>
              <a:path w="12192000" h="6858000">
                <a:moveTo>
                  <a:pt x="0" y="5057645"/>
                </a:moveTo>
                <a:lnTo>
                  <a:pt x="12192000" y="5057645"/>
                </a:lnTo>
              </a:path>
              <a:path w="12192000" h="6858000">
                <a:moveTo>
                  <a:pt x="0" y="5600525"/>
                </a:moveTo>
                <a:lnTo>
                  <a:pt x="12192000" y="5600525"/>
                </a:lnTo>
              </a:path>
              <a:path w="12192000" h="6858000">
                <a:moveTo>
                  <a:pt x="0" y="6857999"/>
                </a:moveTo>
                <a:lnTo>
                  <a:pt x="12192000" y="6857999"/>
                </a:lnTo>
              </a:path>
              <a:path w="12192000" h="6858000">
                <a:moveTo>
                  <a:pt x="16612" y="6143407"/>
                </a:moveTo>
                <a:lnTo>
                  <a:pt x="12192000" y="6143407"/>
                </a:lnTo>
              </a:path>
              <a:path w="12192000" h="6858000">
                <a:moveTo>
                  <a:pt x="684224" y="171715"/>
                </a:moveTo>
                <a:lnTo>
                  <a:pt x="684224" y="6683179"/>
                </a:lnTo>
              </a:path>
              <a:path w="12192000" h="6858000">
                <a:moveTo>
                  <a:pt x="11508412" y="173266"/>
                </a:moveTo>
                <a:lnTo>
                  <a:pt x="11508412" y="6684730"/>
                </a:lnTo>
              </a:path>
            </a:pathLst>
          </a:custGeom>
          <a:ln w="12700">
            <a:solidFill>
              <a:srgbClr val="BCBCBC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306" y="99792"/>
            <a:ext cx="9835600" cy="1208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96954" y="2735165"/>
            <a:ext cx="5472430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jpg"/><Relationship Id="rId5" Type="http://schemas.openxmlformats.org/officeDocument/2006/relationships/image" Target="../media/image7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openxmlformats.org/officeDocument/2006/relationships/image" Target="../media/image8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/shashwatwork/cerebral-stroke-predictionimbalaced-dataset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1" y="302560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900" rIns="0" bIns="0" rtlCol="0" vert="horz">
            <a:spAutoFit/>
          </a:bodyPr>
          <a:lstStyle/>
          <a:p>
            <a:pPr marL="532130" marR="508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Title</a:t>
            </a:r>
            <a:r>
              <a:rPr dirty="0" sz="3200" spc="-4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: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Synthetic</a:t>
            </a:r>
            <a:r>
              <a:rPr dirty="0" sz="32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Minority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Oversampling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Technique: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Predicting</a:t>
            </a:r>
            <a:r>
              <a:rPr dirty="0" sz="32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brain</a:t>
            </a:r>
            <a:r>
              <a:rPr dirty="0" sz="32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32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younger</a:t>
            </a:r>
            <a:r>
              <a:rPr dirty="0" sz="32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32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middle-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aged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adults</a:t>
            </a:r>
            <a:r>
              <a:rPr dirty="0" sz="3200" spc="-10">
                <a:solidFill>
                  <a:srgbClr val="412B24"/>
                </a:solidFill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8370" y="1440339"/>
            <a:ext cx="4582548" cy="5126181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357371" y="2741493"/>
            <a:ext cx="923925" cy="18415"/>
          </a:xfrm>
          <a:custGeom>
            <a:avLst/>
            <a:gdLst/>
            <a:ahLst/>
            <a:cxnLst/>
            <a:rect l="l" t="t" r="r" b="b"/>
            <a:pathLst>
              <a:path w="923925" h="18414">
                <a:moveTo>
                  <a:pt x="923925" y="18287"/>
                </a:moveTo>
                <a:lnTo>
                  <a:pt x="0" y="18287"/>
                </a:lnTo>
                <a:lnTo>
                  <a:pt x="0" y="0"/>
                </a:lnTo>
                <a:lnTo>
                  <a:pt x="923925" y="0"/>
                </a:lnTo>
                <a:lnTo>
                  <a:pt x="923925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344671" y="2428057"/>
            <a:ext cx="3257550" cy="2372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Times New Roman"/>
                <a:cs typeface="Times New Roman"/>
              </a:rPr>
              <a:t>Group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5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-5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12700" marR="1415415">
              <a:lnSpc>
                <a:spcPct val="100000"/>
              </a:lnSpc>
            </a:pPr>
            <a:r>
              <a:rPr dirty="0" sz="2200">
                <a:latin typeface="Times New Roman"/>
                <a:cs typeface="Times New Roman"/>
              </a:rPr>
              <a:t>Pallavi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Vaswani </a:t>
            </a:r>
            <a:r>
              <a:rPr dirty="0" sz="2200">
                <a:latin typeface="Times New Roman"/>
                <a:cs typeface="Times New Roman"/>
              </a:rPr>
              <a:t>Veena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Upadhye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200">
                <a:latin typeface="Times New Roman"/>
                <a:cs typeface="Times New Roman"/>
              </a:rPr>
              <a:t>Geetaharichandana</a:t>
            </a:r>
            <a:r>
              <a:rPr dirty="0" sz="2200" spc="-6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Vemuri </a:t>
            </a:r>
            <a:r>
              <a:rPr dirty="0" sz="2200">
                <a:latin typeface="Times New Roman"/>
                <a:cs typeface="Times New Roman"/>
              </a:rPr>
              <a:t>Venkata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Siva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Rao</a:t>
            </a:r>
            <a:r>
              <a:rPr dirty="0" sz="2200" spc="-10">
                <a:latin typeface="Times New Roman"/>
                <a:cs typeface="Times New Roman"/>
              </a:rPr>
              <a:t> Kamisetty </a:t>
            </a:r>
            <a:r>
              <a:rPr dirty="0" sz="2200">
                <a:latin typeface="Times New Roman"/>
                <a:cs typeface="Times New Roman"/>
              </a:rPr>
              <a:t>Sreevidhya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-50">
                <a:latin typeface="Times New Roman"/>
                <a:cs typeface="Times New Roman"/>
              </a:rPr>
              <a:t>V </a:t>
            </a:r>
            <a:r>
              <a:rPr dirty="0" sz="2200">
                <a:latin typeface="Times New Roman"/>
                <a:cs typeface="Times New Roman"/>
              </a:rPr>
              <a:t>Venkataramana</a:t>
            </a:r>
            <a:r>
              <a:rPr dirty="0" sz="2200" spc="-5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Pittala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0" y="419100"/>
            <a:ext cx="6184900" cy="3314700"/>
            <a:chOff x="101600" y="419100"/>
            <a:chExt cx="6184900" cy="3314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419100"/>
              <a:ext cx="6184900" cy="33147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00" y="635000"/>
              <a:ext cx="5556738" cy="2685097"/>
            </a:xfrm>
            <a:prstGeom prst="rect">
              <a:avLst/>
            </a:prstGeom>
          </p:spPr>
        </p:pic>
      </p:grp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0" y="-6351"/>
          <a:ext cx="1256792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1111250"/>
                <a:gridCol w="982980"/>
                <a:gridCol w="1019809"/>
                <a:gridCol w="982979"/>
                <a:gridCol w="982979"/>
                <a:gridCol w="982979"/>
                <a:gridCol w="119379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05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Dro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205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pping</a:t>
                      </a:r>
                      <a:r>
                        <a:rPr dirty="0" sz="20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5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columns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ts val="1115"/>
                        </a:lnSpc>
                      </a:pP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Chang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ts val="1115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ing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the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15"/>
                        </a:lnSpc>
                      </a:pP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order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7700" y="3835400"/>
            <a:ext cx="5697522" cy="25087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540615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638175"/>
                <a:gridCol w="982980"/>
                <a:gridCol w="982980"/>
                <a:gridCol w="992504"/>
                <a:gridCol w="982979"/>
                <a:gridCol w="982979"/>
                <a:gridCol w="982979"/>
                <a:gridCol w="1001394"/>
                <a:gridCol w="1047114"/>
                <a:gridCol w="1092834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Drop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ping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the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null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valu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es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th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column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23545" marR="12065">
                        <a:lnSpc>
                          <a:spcPts val="1155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After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2354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colum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dropping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th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1430" marR="254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n,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there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are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5880" marR="57785">
                        <a:lnSpc>
                          <a:spcPts val="1155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null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20">
                          <a:latin typeface="Times New Roman"/>
                          <a:cs typeface="Times New Roman"/>
                        </a:rPr>
                        <a:t>valu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42959 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row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155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es</a:t>
                      </a: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spc="-35">
                          <a:latin typeface="Times New Roman"/>
                          <a:cs typeface="Times New Roman"/>
                        </a:rPr>
                        <a:t>th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8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12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dirty="0" sz="1800">
                          <a:latin typeface="Times New Roman"/>
                          <a:cs typeface="Times New Roman"/>
                        </a:rPr>
                        <a:t>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ts val="1200"/>
                        </a:lnSpc>
                      </a:pPr>
                      <a:r>
                        <a:rPr dirty="0" sz="1800" spc="-10">
                          <a:latin typeface="Times New Roman"/>
                          <a:cs typeface="Times New Roman"/>
                        </a:rPr>
                        <a:t>colum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1430" marR="57785">
                        <a:lnSpc>
                          <a:spcPts val="1200"/>
                        </a:lnSpc>
                      </a:pPr>
                      <a:r>
                        <a:rPr dirty="0" sz="1800" spc="-25">
                          <a:latin typeface="Times New Roman"/>
                          <a:cs typeface="Times New Roman"/>
                        </a:rPr>
                        <a:t>ns.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14033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grpSp>
        <p:nvGrpSpPr>
          <p:cNvPr id="3" name="object 3" descr=""/>
          <p:cNvGrpSpPr/>
          <p:nvPr/>
        </p:nvGrpSpPr>
        <p:grpSpPr>
          <a:xfrm>
            <a:off x="25400" y="495300"/>
            <a:ext cx="9842500" cy="6362700"/>
            <a:chOff x="25400" y="495300"/>
            <a:chExt cx="9842500" cy="6362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00" y="495300"/>
              <a:ext cx="9842500" cy="3606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00" y="761999"/>
              <a:ext cx="9317689" cy="308726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93077" y="763524"/>
              <a:ext cx="9316720" cy="3086100"/>
            </a:xfrm>
            <a:custGeom>
              <a:avLst/>
              <a:gdLst/>
              <a:ahLst/>
              <a:cxnLst/>
              <a:rect l="l" t="t" r="r" b="b"/>
              <a:pathLst>
                <a:path w="9316720" h="3086100">
                  <a:moveTo>
                    <a:pt x="0" y="0"/>
                  </a:moveTo>
                  <a:lnTo>
                    <a:pt x="9316712" y="0"/>
                  </a:lnTo>
                  <a:lnTo>
                    <a:pt x="9316712" y="3085735"/>
                  </a:lnTo>
                  <a:lnTo>
                    <a:pt x="0" y="3085735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" y="4064000"/>
              <a:ext cx="7150100" cy="2794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922" y="4342414"/>
              <a:ext cx="6624515" cy="241999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68922" y="4342414"/>
              <a:ext cx="6623684" cy="2419350"/>
            </a:xfrm>
            <a:custGeom>
              <a:avLst/>
              <a:gdLst/>
              <a:ahLst/>
              <a:cxnLst/>
              <a:rect l="l" t="t" r="r" b="b"/>
              <a:pathLst>
                <a:path w="6623684" h="2419350">
                  <a:moveTo>
                    <a:pt x="0" y="0"/>
                  </a:moveTo>
                  <a:lnTo>
                    <a:pt x="6623538" y="0"/>
                  </a:lnTo>
                  <a:lnTo>
                    <a:pt x="6623538" y="2419009"/>
                  </a:lnTo>
                  <a:lnTo>
                    <a:pt x="0" y="2419009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67714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1102359"/>
                <a:gridCol w="134873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3100"/>
                        </a:lnSpc>
                      </a:pPr>
                      <a:r>
                        <a:rPr dirty="0" sz="2800" spc="-10">
                          <a:latin typeface="Times New Roman"/>
                          <a:cs typeface="Times New Roman"/>
                        </a:rPr>
                        <a:t>Correl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3100"/>
                        </a:lnSpc>
                      </a:pPr>
                      <a:r>
                        <a:rPr dirty="0" sz="2800">
                          <a:latin typeface="Times New Roman"/>
                          <a:cs typeface="Times New Roman"/>
                        </a:rPr>
                        <a:t>ation</a:t>
                      </a:r>
                      <a:r>
                        <a:rPr dirty="0" sz="280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800" spc="-25">
                          <a:latin typeface="Times New Roman"/>
                          <a:cs typeface="Times New Roman"/>
                        </a:rPr>
                        <a:t>ma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ts val="3100"/>
                        </a:lnSpc>
                      </a:pPr>
                      <a:r>
                        <a:rPr dirty="0" sz="2800" spc="-20">
                          <a:latin typeface="Times New Roman"/>
                          <a:cs typeface="Times New Roman"/>
                        </a:rPr>
                        <a:t>trix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5941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grpSp>
        <p:nvGrpSpPr>
          <p:cNvPr id="3" name="object 3" descr=""/>
          <p:cNvGrpSpPr/>
          <p:nvPr/>
        </p:nvGrpSpPr>
        <p:grpSpPr>
          <a:xfrm>
            <a:off x="317500" y="749300"/>
            <a:ext cx="10033000" cy="5791200"/>
            <a:chOff x="317500" y="749300"/>
            <a:chExt cx="10033000" cy="5791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00" y="749300"/>
              <a:ext cx="8293100" cy="1295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00" y="1022350"/>
              <a:ext cx="7773374" cy="78012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85174" y="1022350"/>
              <a:ext cx="7772400" cy="774065"/>
            </a:xfrm>
            <a:custGeom>
              <a:avLst/>
              <a:gdLst/>
              <a:ahLst/>
              <a:cxnLst/>
              <a:rect l="l" t="t" r="r" b="b"/>
              <a:pathLst>
                <a:path w="7772400" h="774064">
                  <a:moveTo>
                    <a:pt x="0" y="0"/>
                  </a:moveTo>
                  <a:lnTo>
                    <a:pt x="7772400" y="0"/>
                  </a:lnTo>
                  <a:lnTo>
                    <a:pt x="7772400" y="773775"/>
                  </a:lnTo>
                  <a:lnTo>
                    <a:pt x="0" y="773775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500" y="1866900"/>
              <a:ext cx="10033000" cy="46736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200" y="2142855"/>
              <a:ext cx="9514171" cy="415588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85174" y="2142855"/>
              <a:ext cx="9513570" cy="4152900"/>
            </a:xfrm>
            <a:custGeom>
              <a:avLst/>
              <a:gdLst/>
              <a:ahLst/>
              <a:cxnLst/>
              <a:rect l="l" t="t" r="r" b="b"/>
              <a:pathLst>
                <a:path w="9513570" h="4152900">
                  <a:moveTo>
                    <a:pt x="0" y="0"/>
                  </a:moveTo>
                  <a:lnTo>
                    <a:pt x="9513197" y="0"/>
                  </a:lnTo>
                  <a:lnTo>
                    <a:pt x="9513197" y="4152438"/>
                  </a:lnTo>
                  <a:lnTo>
                    <a:pt x="0" y="4152438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686283"/>
                </a:moveTo>
                <a:lnTo>
                  <a:pt x="12185785" y="6686283"/>
                </a:lnTo>
              </a:path>
              <a:path w="12192000" h="6858000">
                <a:moveTo>
                  <a:pt x="0" y="-1"/>
                </a:moveTo>
                <a:lnTo>
                  <a:pt x="0" y="6857998"/>
                </a:lnTo>
              </a:path>
              <a:path w="12192000" h="6858000">
                <a:moveTo>
                  <a:pt x="11993257" y="-1"/>
                </a:moveTo>
                <a:lnTo>
                  <a:pt x="11993257" y="6857998"/>
                </a:lnTo>
              </a:path>
              <a:path w="12192000" h="6858000">
                <a:moveTo>
                  <a:pt x="192527" y="-1"/>
                </a:moveTo>
                <a:lnTo>
                  <a:pt x="192527" y="6857998"/>
                </a:lnTo>
              </a:path>
              <a:path w="12192000" h="6858000">
                <a:moveTo>
                  <a:pt x="1175921" y="-1"/>
                </a:moveTo>
                <a:lnTo>
                  <a:pt x="1175921" y="6857998"/>
                </a:lnTo>
              </a:path>
              <a:path w="12192000" h="6858000">
                <a:moveTo>
                  <a:pt x="2159315" y="-1"/>
                </a:moveTo>
                <a:lnTo>
                  <a:pt x="2159315" y="6857998"/>
                </a:lnTo>
              </a:path>
              <a:path w="12192000" h="6858000">
                <a:moveTo>
                  <a:pt x="3142709" y="-1"/>
                </a:moveTo>
                <a:lnTo>
                  <a:pt x="3142709" y="6857998"/>
                </a:lnTo>
              </a:path>
              <a:path w="12192000" h="6858000">
                <a:moveTo>
                  <a:pt x="4126103" y="-1"/>
                </a:moveTo>
                <a:lnTo>
                  <a:pt x="4126103" y="6857998"/>
                </a:lnTo>
              </a:path>
              <a:path w="12192000" h="6858000">
                <a:moveTo>
                  <a:pt x="5109497" y="-1"/>
                </a:moveTo>
                <a:lnTo>
                  <a:pt x="5109497" y="6857998"/>
                </a:lnTo>
              </a:path>
              <a:path w="12192000" h="6858000">
                <a:moveTo>
                  <a:pt x="6092892" y="-1"/>
                </a:moveTo>
                <a:lnTo>
                  <a:pt x="6092892" y="6857998"/>
                </a:lnTo>
              </a:path>
              <a:path w="12192000" h="6858000">
                <a:moveTo>
                  <a:pt x="7076285" y="-1"/>
                </a:moveTo>
                <a:lnTo>
                  <a:pt x="7076285" y="6857998"/>
                </a:lnTo>
              </a:path>
              <a:path w="12192000" h="6858000">
                <a:moveTo>
                  <a:pt x="8059680" y="-1"/>
                </a:moveTo>
                <a:lnTo>
                  <a:pt x="8059680" y="6857998"/>
                </a:lnTo>
              </a:path>
              <a:path w="12192000" h="6858000">
                <a:moveTo>
                  <a:pt x="9043074" y="-1"/>
                </a:moveTo>
                <a:lnTo>
                  <a:pt x="9043074" y="6857998"/>
                </a:lnTo>
              </a:path>
              <a:path w="12192000" h="6858000">
                <a:moveTo>
                  <a:pt x="10026467" y="-1"/>
                </a:moveTo>
                <a:lnTo>
                  <a:pt x="10026467" y="6857998"/>
                </a:lnTo>
              </a:path>
              <a:path w="12192000" h="6858000">
                <a:moveTo>
                  <a:pt x="11009862" y="-1"/>
                </a:moveTo>
                <a:lnTo>
                  <a:pt x="11009862" y="6857998"/>
                </a:lnTo>
              </a:path>
              <a:path w="12192000" h="6858000">
                <a:moveTo>
                  <a:pt x="12185785" y="-1"/>
                </a:moveTo>
                <a:lnTo>
                  <a:pt x="12185785" y="6857998"/>
                </a:lnTo>
              </a:path>
              <a:path w="12192000" h="6858000">
                <a:moveTo>
                  <a:pt x="0" y="171715"/>
                </a:moveTo>
                <a:lnTo>
                  <a:pt x="12192000" y="171715"/>
                </a:lnTo>
              </a:path>
              <a:path w="12192000" h="6858000">
                <a:moveTo>
                  <a:pt x="0" y="714596"/>
                </a:moveTo>
                <a:lnTo>
                  <a:pt x="12192000" y="714596"/>
                </a:lnTo>
              </a:path>
              <a:path w="12192000" h="6858000">
                <a:moveTo>
                  <a:pt x="0" y="1257477"/>
                </a:moveTo>
                <a:lnTo>
                  <a:pt x="12192000" y="1257477"/>
                </a:lnTo>
              </a:path>
              <a:path w="12192000" h="6858000">
                <a:moveTo>
                  <a:pt x="0" y="1800358"/>
                </a:moveTo>
                <a:lnTo>
                  <a:pt x="12192000" y="1800358"/>
                </a:lnTo>
              </a:path>
              <a:path w="12192000" h="6858000">
                <a:moveTo>
                  <a:pt x="0" y="2343239"/>
                </a:moveTo>
                <a:lnTo>
                  <a:pt x="12192000" y="2343239"/>
                </a:lnTo>
              </a:path>
              <a:path w="12192000" h="6858000">
                <a:moveTo>
                  <a:pt x="0" y="2886120"/>
                </a:moveTo>
                <a:lnTo>
                  <a:pt x="12192000" y="2886120"/>
                </a:lnTo>
              </a:path>
              <a:path w="12192000" h="6858000">
                <a:moveTo>
                  <a:pt x="0" y="3429001"/>
                </a:moveTo>
                <a:lnTo>
                  <a:pt x="12192000" y="3429001"/>
                </a:lnTo>
              </a:path>
              <a:path w="12192000" h="6858000">
                <a:moveTo>
                  <a:pt x="0" y="3971883"/>
                </a:moveTo>
                <a:lnTo>
                  <a:pt x="12192000" y="3971883"/>
                </a:lnTo>
              </a:path>
              <a:path w="12192000" h="6858000">
                <a:moveTo>
                  <a:pt x="0" y="4514763"/>
                </a:moveTo>
                <a:lnTo>
                  <a:pt x="12192000" y="4514763"/>
                </a:lnTo>
              </a:path>
              <a:path w="12192000" h="6858000">
                <a:moveTo>
                  <a:pt x="0" y="5057645"/>
                </a:moveTo>
                <a:lnTo>
                  <a:pt x="12192000" y="5057645"/>
                </a:lnTo>
              </a:path>
              <a:path w="12192000" h="6858000">
                <a:moveTo>
                  <a:pt x="0" y="5600525"/>
                </a:moveTo>
                <a:lnTo>
                  <a:pt x="12192000" y="5600525"/>
                </a:lnTo>
              </a:path>
              <a:path w="12192000" h="6858000">
                <a:moveTo>
                  <a:pt x="0" y="6857999"/>
                </a:moveTo>
                <a:lnTo>
                  <a:pt x="12192000" y="6857999"/>
                </a:lnTo>
              </a:path>
              <a:path w="12192000" h="6858000">
                <a:moveTo>
                  <a:pt x="16612" y="6143407"/>
                </a:moveTo>
                <a:lnTo>
                  <a:pt x="12192000" y="6143407"/>
                </a:lnTo>
              </a:path>
              <a:path w="12192000" h="6858000">
                <a:moveTo>
                  <a:pt x="684224" y="171715"/>
                </a:moveTo>
                <a:lnTo>
                  <a:pt x="684224" y="6683179"/>
                </a:lnTo>
              </a:path>
              <a:path w="12192000" h="6858000">
                <a:moveTo>
                  <a:pt x="11508412" y="173266"/>
                </a:moveTo>
                <a:lnTo>
                  <a:pt x="11508412" y="6684730"/>
                </a:lnTo>
              </a:path>
            </a:pathLst>
          </a:custGeom>
          <a:ln w="12700">
            <a:solidFill>
              <a:srgbClr val="BCBCBC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62964" y="2600105"/>
            <a:ext cx="387350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400" spc="-20">
                <a:solidFill>
                  <a:srgbClr val="412B24"/>
                </a:solidFill>
                <a:latin typeface="Arial"/>
                <a:cs typeface="Arial"/>
              </a:rPr>
              <a:t>Data </a:t>
            </a:r>
            <a:r>
              <a:rPr dirty="0" sz="5400" spc="-10">
                <a:solidFill>
                  <a:srgbClr val="412B24"/>
                </a:solidFill>
                <a:latin typeface="Arial"/>
                <a:cs typeface="Arial"/>
              </a:rPr>
              <a:t>Visualization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502" y="3027156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0"/>
                </a:lnTo>
                <a:lnTo>
                  <a:pt x="0" y="803682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7324" y="0"/>
            <a:ext cx="6094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686283"/>
                </a:moveTo>
                <a:lnTo>
                  <a:pt x="12185785" y="6686283"/>
                </a:lnTo>
              </a:path>
              <a:path w="12192000" h="6858000">
                <a:moveTo>
                  <a:pt x="0" y="-1"/>
                </a:moveTo>
                <a:lnTo>
                  <a:pt x="0" y="6857998"/>
                </a:lnTo>
              </a:path>
              <a:path w="12192000" h="6858000">
                <a:moveTo>
                  <a:pt x="11993257" y="-1"/>
                </a:moveTo>
                <a:lnTo>
                  <a:pt x="11993257" y="6857998"/>
                </a:lnTo>
              </a:path>
              <a:path w="12192000" h="6858000">
                <a:moveTo>
                  <a:pt x="192527" y="-1"/>
                </a:moveTo>
                <a:lnTo>
                  <a:pt x="192527" y="6857998"/>
                </a:lnTo>
              </a:path>
              <a:path w="12192000" h="6858000">
                <a:moveTo>
                  <a:pt x="1175921" y="-1"/>
                </a:moveTo>
                <a:lnTo>
                  <a:pt x="1175921" y="6857998"/>
                </a:lnTo>
              </a:path>
              <a:path w="12192000" h="6858000">
                <a:moveTo>
                  <a:pt x="2159315" y="-1"/>
                </a:moveTo>
                <a:lnTo>
                  <a:pt x="2159315" y="6857998"/>
                </a:lnTo>
              </a:path>
              <a:path w="12192000" h="6858000">
                <a:moveTo>
                  <a:pt x="3142709" y="-1"/>
                </a:moveTo>
                <a:lnTo>
                  <a:pt x="3142709" y="6857998"/>
                </a:lnTo>
              </a:path>
              <a:path w="12192000" h="6858000">
                <a:moveTo>
                  <a:pt x="4126103" y="-1"/>
                </a:moveTo>
                <a:lnTo>
                  <a:pt x="4126103" y="6857998"/>
                </a:lnTo>
              </a:path>
              <a:path w="12192000" h="6858000">
                <a:moveTo>
                  <a:pt x="5109497" y="-1"/>
                </a:moveTo>
                <a:lnTo>
                  <a:pt x="5109497" y="6857998"/>
                </a:lnTo>
              </a:path>
              <a:path w="12192000" h="6858000">
                <a:moveTo>
                  <a:pt x="6092892" y="-1"/>
                </a:moveTo>
                <a:lnTo>
                  <a:pt x="6092892" y="6857998"/>
                </a:lnTo>
              </a:path>
              <a:path w="12192000" h="6858000">
                <a:moveTo>
                  <a:pt x="7076285" y="-1"/>
                </a:moveTo>
                <a:lnTo>
                  <a:pt x="7076285" y="6857998"/>
                </a:lnTo>
              </a:path>
              <a:path w="12192000" h="6858000">
                <a:moveTo>
                  <a:pt x="8059680" y="-1"/>
                </a:moveTo>
                <a:lnTo>
                  <a:pt x="8059680" y="6857998"/>
                </a:lnTo>
              </a:path>
              <a:path w="12192000" h="6858000">
                <a:moveTo>
                  <a:pt x="9043074" y="-1"/>
                </a:moveTo>
                <a:lnTo>
                  <a:pt x="9043074" y="6857998"/>
                </a:lnTo>
              </a:path>
              <a:path w="12192000" h="6858000">
                <a:moveTo>
                  <a:pt x="10026467" y="-1"/>
                </a:moveTo>
                <a:lnTo>
                  <a:pt x="10026467" y="6857998"/>
                </a:lnTo>
              </a:path>
              <a:path w="12192000" h="6858000">
                <a:moveTo>
                  <a:pt x="11009862" y="-1"/>
                </a:moveTo>
                <a:lnTo>
                  <a:pt x="11009862" y="6857998"/>
                </a:lnTo>
              </a:path>
              <a:path w="12192000" h="6858000">
                <a:moveTo>
                  <a:pt x="12185785" y="-1"/>
                </a:moveTo>
                <a:lnTo>
                  <a:pt x="12185785" y="6857998"/>
                </a:lnTo>
              </a:path>
              <a:path w="12192000" h="6858000">
                <a:moveTo>
                  <a:pt x="0" y="171715"/>
                </a:moveTo>
                <a:lnTo>
                  <a:pt x="12192000" y="171715"/>
                </a:lnTo>
              </a:path>
              <a:path w="12192000" h="6858000">
                <a:moveTo>
                  <a:pt x="0" y="714596"/>
                </a:moveTo>
                <a:lnTo>
                  <a:pt x="12192000" y="714596"/>
                </a:lnTo>
              </a:path>
              <a:path w="12192000" h="6858000">
                <a:moveTo>
                  <a:pt x="0" y="1257477"/>
                </a:moveTo>
                <a:lnTo>
                  <a:pt x="12192000" y="1257477"/>
                </a:lnTo>
              </a:path>
              <a:path w="12192000" h="6858000">
                <a:moveTo>
                  <a:pt x="0" y="1800358"/>
                </a:moveTo>
                <a:lnTo>
                  <a:pt x="12192000" y="1800358"/>
                </a:lnTo>
              </a:path>
              <a:path w="12192000" h="6858000">
                <a:moveTo>
                  <a:pt x="0" y="2343239"/>
                </a:moveTo>
                <a:lnTo>
                  <a:pt x="12192000" y="2343239"/>
                </a:lnTo>
              </a:path>
              <a:path w="12192000" h="6858000">
                <a:moveTo>
                  <a:pt x="0" y="2886120"/>
                </a:moveTo>
                <a:lnTo>
                  <a:pt x="12192000" y="2886120"/>
                </a:lnTo>
              </a:path>
              <a:path w="12192000" h="6858000">
                <a:moveTo>
                  <a:pt x="0" y="3429001"/>
                </a:moveTo>
                <a:lnTo>
                  <a:pt x="12192000" y="3429001"/>
                </a:lnTo>
              </a:path>
              <a:path w="12192000" h="6858000">
                <a:moveTo>
                  <a:pt x="0" y="3971883"/>
                </a:moveTo>
                <a:lnTo>
                  <a:pt x="12192000" y="3971883"/>
                </a:lnTo>
              </a:path>
              <a:path w="12192000" h="6858000">
                <a:moveTo>
                  <a:pt x="0" y="4514763"/>
                </a:moveTo>
                <a:lnTo>
                  <a:pt x="12192000" y="4514763"/>
                </a:lnTo>
              </a:path>
              <a:path w="12192000" h="6858000">
                <a:moveTo>
                  <a:pt x="0" y="5057645"/>
                </a:moveTo>
                <a:lnTo>
                  <a:pt x="12192000" y="5057645"/>
                </a:lnTo>
              </a:path>
              <a:path w="12192000" h="6858000">
                <a:moveTo>
                  <a:pt x="0" y="5600525"/>
                </a:moveTo>
                <a:lnTo>
                  <a:pt x="12192000" y="5600525"/>
                </a:lnTo>
              </a:path>
              <a:path w="12192000" h="6858000">
                <a:moveTo>
                  <a:pt x="0" y="6857999"/>
                </a:moveTo>
                <a:lnTo>
                  <a:pt x="12192000" y="6857999"/>
                </a:lnTo>
              </a:path>
              <a:path w="12192000" h="6858000">
                <a:moveTo>
                  <a:pt x="16612" y="6143407"/>
                </a:moveTo>
                <a:lnTo>
                  <a:pt x="12192000" y="6143407"/>
                </a:lnTo>
              </a:path>
              <a:path w="12192000" h="6858000">
                <a:moveTo>
                  <a:pt x="684224" y="171715"/>
                </a:moveTo>
                <a:lnTo>
                  <a:pt x="684224" y="6683179"/>
                </a:lnTo>
              </a:path>
              <a:path w="12192000" h="6858000">
                <a:moveTo>
                  <a:pt x="11508412" y="173266"/>
                </a:moveTo>
                <a:lnTo>
                  <a:pt x="11508412" y="6684730"/>
                </a:lnTo>
              </a:path>
            </a:pathLst>
          </a:custGeom>
          <a:ln w="12700">
            <a:solidFill>
              <a:srgbClr val="BCBCBC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050" y="1398517"/>
            <a:ext cx="12004040" cy="5459730"/>
            <a:chOff x="3050" y="1398517"/>
            <a:chExt cx="12004040" cy="5459730"/>
          </a:xfrm>
        </p:grpSpPr>
        <p:sp>
          <p:nvSpPr>
            <p:cNvPr id="4" name="object 4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999" y="2730500"/>
              <a:ext cx="6164744" cy="41275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799" y="1714500"/>
              <a:ext cx="9782175" cy="1000125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620593" y="999671"/>
            <a:ext cx="9758680" cy="15240"/>
          </a:xfrm>
          <a:custGeom>
            <a:avLst/>
            <a:gdLst/>
            <a:ahLst/>
            <a:cxnLst/>
            <a:rect l="l" t="t" r="r" b="b"/>
            <a:pathLst>
              <a:path w="9758680" h="15240">
                <a:moveTo>
                  <a:pt x="9758362" y="15239"/>
                </a:moveTo>
                <a:lnTo>
                  <a:pt x="0" y="15239"/>
                </a:lnTo>
                <a:lnTo>
                  <a:pt x="0" y="0"/>
                </a:lnTo>
                <a:lnTo>
                  <a:pt x="9758362" y="0"/>
                </a:lnTo>
                <a:lnTo>
                  <a:pt x="9758362" y="15239"/>
                </a:lnTo>
                <a:close/>
              </a:path>
            </a:pathLst>
          </a:custGeom>
          <a:solidFill>
            <a:srgbClr val="412B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20593" y="1304471"/>
            <a:ext cx="9625330" cy="15240"/>
          </a:xfrm>
          <a:custGeom>
            <a:avLst/>
            <a:gdLst/>
            <a:ahLst/>
            <a:cxnLst/>
            <a:rect l="l" t="t" r="r" b="b"/>
            <a:pathLst>
              <a:path w="9625330" h="15240">
                <a:moveTo>
                  <a:pt x="9625012" y="15239"/>
                </a:moveTo>
                <a:lnTo>
                  <a:pt x="0" y="15239"/>
                </a:lnTo>
                <a:lnTo>
                  <a:pt x="0" y="0"/>
                </a:lnTo>
                <a:lnTo>
                  <a:pt x="9625012" y="0"/>
                </a:lnTo>
                <a:lnTo>
                  <a:pt x="9625012" y="15239"/>
                </a:lnTo>
                <a:close/>
              </a:path>
            </a:pathLst>
          </a:custGeom>
          <a:solidFill>
            <a:srgbClr val="412B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07893" y="715191"/>
            <a:ext cx="97891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Visualization</a:t>
            </a:r>
            <a:r>
              <a:rPr dirty="0" sz="20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code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for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Heat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map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comparing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with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Hypertension,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Heart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disease,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ever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married,</a:t>
            </a:r>
            <a:r>
              <a:rPr dirty="0" sz="2000" spc="-2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Work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type,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Residence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type,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Smoking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status,</a:t>
            </a:r>
            <a:r>
              <a:rPr dirty="0" sz="2000" spc="-2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Age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group,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Average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glucose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412B24"/>
                </a:solidFill>
                <a:latin typeface="Times New Roman"/>
                <a:cs typeface="Times New Roman"/>
              </a:rPr>
              <a:t>group,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BMI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412B24"/>
                </a:solidFill>
                <a:latin typeface="Times New Roman"/>
                <a:cs typeface="Times New Roman"/>
              </a:rPr>
              <a:t>group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20593" y="1609271"/>
            <a:ext cx="1221105" cy="15240"/>
          </a:xfrm>
          <a:custGeom>
            <a:avLst/>
            <a:gdLst/>
            <a:ahLst/>
            <a:cxnLst/>
            <a:rect l="l" t="t" r="r" b="b"/>
            <a:pathLst>
              <a:path w="1221105" h="15240">
                <a:moveTo>
                  <a:pt x="1220787" y="15239"/>
                </a:moveTo>
                <a:lnTo>
                  <a:pt x="0" y="15239"/>
                </a:lnTo>
                <a:lnTo>
                  <a:pt x="0" y="0"/>
                </a:lnTo>
                <a:lnTo>
                  <a:pt x="1220787" y="0"/>
                </a:lnTo>
                <a:lnTo>
                  <a:pt x="1220787" y="15239"/>
                </a:lnTo>
                <a:close/>
              </a:path>
            </a:pathLst>
          </a:custGeom>
          <a:solidFill>
            <a:srgbClr val="412B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07892" y="3447331"/>
            <a:ext cx="4822190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heat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map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shows,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that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age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group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(0.15)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is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highly</a:t>
            </a:r>
            <a:r>
              <a:rPr dirty="0" sz="20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positively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correlated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and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smoking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status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(-0.28)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highly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negatively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correlated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with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1" y="2490210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0493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Multivariable</a:t>
            </a:r>
            <a:r>
              <a:rPr dirty="0" sz="20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Bar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chart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with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correlated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values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as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shown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Heat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 b="1">
                <a:solidFill>
                  <a:srgbClr val="412B24"/>
                </a:solidFill>
                <a:latin typeface="Times New Roman"/>
                <a:cs typeface="Times New Roman"/>
              </a:rPr>
              <a:t>map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9818" y="5171356"/>
            <a:ext cx="1001077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can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infer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that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values(1)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are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very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less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than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non-stroke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value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(0)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which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means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that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Dataset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imbalanced.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0800" y="647700"/>
            <a:ext cx="5092700" cy="4356100"/>
            <a:chOff x="50800" y="647700"/>
            <a:chExt cx="5092700" cy="43561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" y="647700"/>
              <a:ext cx="5092700" cy="43561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00" y="876300"/>
              <a:ext cx="4462462" cy="372427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5448300" y="520700"/>
            <a:ext cx="6350000" cy="4635500"/>
            <a:chOff x="5448300" y="520700"/>
            <a:chExt cx="6350000" cy="46355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300" y="1257300"/>
              <a:ext cx="5092700" cy="38989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4200" y="1485900"/>
              <a:ext cx="4462461" cy="32734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8300" y="520700"/>
              <a:ext cx="6350000" cy="13716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4200" y="749300"/>
              <a:ext cx="5716098" cy="738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7072" rIns="0" bIns="0" rtlCol="0" vert="horz">
            <a:spAutoFit/>
          </a:bodyPr>
          <a:lstStyle/>
          <a:p>
            <a:pPr marL="3703954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412B24"/>
                </a:solidFill>
                <a:latin typeface="Times New Roman"/>
                <a:cs typeface="Times New Roman"/>
              </a:rPr>
              <a:t>Normality</a:t>
            </a:r>
            <a:r>
              <a:rPr dirty="0" spc="-2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pc="-10" b="1">
                <a:solidFill>
                  <a:srgbClr val="412B24"/>
                </a:solidFill>
                <a:latin typeface="Times New Roman"/>
                <a:cs typeface="Times New Roman"/>
              </a:rPr>
              <a:t>testing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77800" y="609600"/>
            <a:ext cx="11252200" cy="6248400"/>
            <a:chOff x="177800" y="609600"/>
            <a:chExt cx="11252200" cy="6248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00" y="609600"/>
              <a:ext cx="11252200" cy="62484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700" y="825500"/>
              <a:ext cx="10625025" cy="5667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50" y="825500"/>
            <a:ext cx="11376660" cy="5867400"/>
            <a:chOff x="3050" y="825500"/>
            <a:chExt cx="11376660" cy="586740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99" y="825500"/>
              <a:ext cx="11036300" cy="5867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799" y="1054100"/>
              <a:ext cx="10404785" cy="5239174"/>
            </a:xfrm>
            <a:prstGeom prst="rect">
              <a:avLst/>
            </a:prstGeom>
          </p:spPr>
        </p:pic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0" y="-6351"/>
          <a:ext cx="12549504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601345"/>
                <a:gridCol w="1019810"/>
                <a:gridCol w="1038225"/>
                <a:gridCol w="1138554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200"/>
                        </a:lnSpc>
                      </a:pPr>
                      <a:r>
                        <a:rPr dirty="0" sz="2000" spc="-1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Chi-</a:t>
                      </a:r>
                      <a:r>
                        <a:rPr dirty="0" sz="2000" spc="-5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200"/>
                        </a:lnSpc>
                      </a:pPr>
                      <a:r>
                        <a:rPr dirty="0" sz="200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quare</a:t>
                      </a:r>
                      <a:r>
                        <a:rPr dirty="0" sz="2000" spc="-1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tes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200"/>
                        </a:lnSpc>
                      </a:pPr>
                      <a:r>
                        <a:rPr dirty="0" sz="200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2000" spc="-25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dirty="0" sz="2000" spc="-5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age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200"/>
                        </a:lnSpc>
                      </a:pPr>
                      <a:r>
                        <a:rPr dirty="0" sz="200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group </a:t>
                      </a:r>
                      <a:r>
                        <a:rPr dirty="0" sz="2000" spc="-25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ts val="1200"/>
                        </a:lnSpc>
                      </a:pPr>
                      <a:r>
                        <a:rPr dirty="0" sz="2000" spc="-10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stroke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4922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" y="3036248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2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79768" y="3039785"/>
            <a:ext cx="294132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412B24"/>
                </a:solidFill>
                <a:latin typeface="Times New Roman"/>
                <a:cs typeface="Times New Roman"/>
              </a:rPr>
              <a:t>M</a:t>
            </a:r>
            <a:r>
              <a:rPr dirty="0" sz="4400" spc="-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412B24"/>
                </a:solidFill>
                <a:latin typeface="Times New Roman"/>
                <a:cs typeface="Times New Roman"/>
              </a:rPr>
              <a:t>L</a:t>
            </a:r>
            <a:r>
              <a:rPr dirty="0" sz="4400" spc="-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4400" spc="-10" b="1">
                <a:solidFill>
                  <a:srgbClr val="412B24"/>
                </a:solidFill>
                <a:latin typeface="Times New Roman"/>
                <a:cs typeface="Times New Roman"/>
              </a:rPr>
              <a:t>Models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103281" y="708904"/>
            <a:ext cx="6879590" cy="12700"/>
            <a:chOff x="5103281" y="708904"/>
            <a:chExt cx="6879590" cy="12700"/>
          </a:xfrm>
        </p:grpSpPr>
        <p:sp>
          <p:nvSpPr>
            <p:cNvPr id="5" name="object 5" descr=""/>
            <p:cNvSpPr/>
            <p:nvPr/>
          </p:nvSpPr>
          <p:spPr>
            <a:xfrm>
              <a:off x="5103281" y="715254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6879517" y="0"/>
                  </a:moveTo>
                  <a:lnTo>
                    <a:pt x="0" y="0"/>
                  </a:lnTo>
                </a:path>
              </a:pathLst>
            </a:custGeom>
            <a:solidFill>
              <a:srgbClr val="B98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103281" y="715254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0" y="0"/>
                  </a:moveTo>
                  <a:lnTo>
                    <a:pt x="6879517" y="0"/>
                  </a:lnTo>
                </a:path>
              </a:pathLst>
            </a:custGeom>
            <a:ln w="12700">
              <a:solidFill>
                <a:srgbClr val="B98C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103281" y="1794400"/>
            <a:ext cx="6879590" cy="12700"/>
            <a:chOff x="5103281" y="1794400"/>
            <a:chExt cx="6879590" cy="12700"/>
          </a:xfrm>
        </p:grpSpPr>
        <p:sp>
          <p:nvSpPr>
            <p:cNvPr id="8" name="object 8" descr=""/>
            <p:cNvSpPr/>
            <p:nvPr/>
          </p:nvSpPr>
          <p:spPr>
            <a:xfrm>
              <a:off x="5103281" y="1800750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6879517" y="0"/>
                  </a:moveTo>
                  <a:lnTo>
                    <a:pt x="0" y="0"/>
                  </a:lnTo>
                </a:path>
              </a:pathLst>
            </a:custGeom>
            <a:solidFill>
              <a:srgbClr val="B597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03281" y="1800750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0" y="0"/>
                  </a:moveTo>
                  <a:lnTo>
                    <a:pt x="6879517" y="0"/>
                  </a:lnTo>
                </a:path>
              </a:pathLst>
            </a:custGeom>
            <a:ln w="12700">
              <a:solidFill>
                <a:srgbClr val="B597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08691" y="1854605"/>
            <a:ext cx="3291840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>
                <a:latin typeface="Times New Roman"/>
                <a:cs typeface="Times New Roman"/>
              </a:rPr>
              <a:t>-Logistic</a:t>
            </a:r>
            <a:r>
              <a:rPr dirty="0" sz="3100" spc="-30">
                <a:latin typeface="Times New Roman"/>
                <a:cs typeface="Times New Roman"/>
              </a:rPr>
              <a:t> </a:t>
            </a:r>
            <a:r>
              <a:rPr dirty="0" sz="3100" spc="-10">
                <a:latin typeface="Times New Roman"/>
                <a:cs typeface="Times New Roman"/>
              </a:rPr>
              <a:t>Regression</a:t>
            </a:r>
            <a:endParaRPr sz="31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103281" y="2879897"/>
            <a:ext cx="6879590" cy="12700"/>
            <a:chOff x="5103281" y="2879897"/>
            <a:chExt cx="6879590" cy="12700"/>
          </a:xfrm>
        </p:grpSpPr>
        <p:sp>
          <p:nvSpPr>
            <p:cNvPr id="12" name="object 12" descr=""/>
            <p:cNvSpPr/>
            <p:nvPr/>
          </p:nvSpPr>
          <p:spPr>
            <a:xfrm>
              <a:off x="5103281" y="2886247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6879517" y="0"/>
                  </a:moveTo>
                  <a:lnTo>
                    <a:pt x="0" y="0"/>
                  </a:lnTo>
                </a:path>
              </a:pathLst>
            </a:custGeom>
            <a:solidFill>
              <a:srgbClr val="B1A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03281" y="2886247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0" y="0"/>
                  </a:moveTo>
                  <a:lnTo>
                    <a:pt x="6879517" y="0"/>
                  </a:lnTo>
                </a:path>
              </a:pathLst>
            </a:custGeom>
            <a:ln w="12700">
              <a:solidFill>
                <a:srgbClr val="B1A2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208691" y="2940101"/>
            <a:ext cx="6592570" cy="92329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>
              <a:lnSpc>
                <a:spcPts val="3350"/>
              </a:lnSpc>
              <a:spcBef>
                <a:spcPts val="520"/>
              </a:spcBef>
              <a:tabLst>
                <a:tab pos="6011545" algn="l"/>
              </a:tabLst>
            </a:pPr>
            <a:r>
              <a:rPr dirty="0" sz="3100">
                <a:latin typeface="Arial"/>
                <a:cs typeface="Arial"/>
              </a:rPr>
              <a:t>-</a:t>
            </a:r>
            <a:r>
              <a:rPr dirty="0" sz="3100">
                <a:latin typeface="Times New Roman"/>
                <a:cs typeface="Times New Roman"/>
              </a:rPr>
              <a:t>LASSO</a:t>
            </a:r>
            <a:r>
              <a:rPr dirty="0" sz="3100" spc="-40">
                <a:latin typeface="Times New Roman"/>
                <a:cs typeface="Times New Roman"/>
              </a:rPr>
              <a:t> </a:t>
            </a:r>
            <a:r>
              <a:rPr dirty="0" sz="3100">
                <a:latin typeface="Times New Roman"/>
                <a:cs typeface="Times New Roman"/>
              </a:rPr>
              <a:t>(Least</a:t>
            </a:r>
            <a:r>
              <a:rPr dirty="0" sz="3100" spc="-25">
                <a:latin typeface="Times New Roman"/>
                <a:cs typeface="Times New Roman"/>
              </a:rPr>
              <a:t> </a:t>
            </a:r>
            <a:r>
              <a:rPr dirty="0" sz="3100">
                <a:latin typeface="Times New Roman"/>
                <a:cs typeface="Times New Roman"/>
              </a:rPr>
              <a:t>Absolute</a:t>
            </a:r>
            <a:r>
              <a:rPr dirty="0" sz="3100" spc="-25">
                <a:latin typeface="Times New Roman"/>
                <a:cs typeface="Times New Roman"/>
              </a:rPr>
              <a:t> </a:t>
            </a:r>
            <a:r>
              <a:rPr dirty="0" sz="3100" spc="-10">
                <a:latin typeface="Times New Roman"/>
                <a:cs typeface="Times New Roman"/>
              </a:rPr>
              <a:t>shrinkage</a:t>
            </a:r>
            <a:r>
              <a:rPr dirty="0" sz="3100">
                <a:latin typeface="Times New Roman"/>
                <a:cs typeface="Times New Roman"/>
              </a:rPr>
              <a:t>	</a:t>
            </a:r>
            <a:r>
              <a:rPr dirty="0" sz="3100" spc="-25">
                <a:latin typeface="Times New Roman"/>
                <a:cs typeface="Times New Roman"/>
              </a:rPr>
              <a:t>and </a:t>
            </a:r>
            <a:r>
              <a:rPr dirty="0" sz="3100">
                <a:latin typeface="Times New Roman"/>
                <a:cs typeface="Times New Roman"/>
              </a:rPr>
              <a:t>selection</a:t>
            </a:r>
            <a:r>
              <a:rPr dirty="0" sz="3100" spc="-35">
                <a:latin typeface="Times New Roman"/>
                <a:cs typeface="Times New Roman"/>
              </a:rPr>
              <a:t> </a:t>
            </a:r>
            <a:r>
              <a:rPr dirty="0" sz="3100" spc="-10">
                <a:latin typeface="Times New Roman"/>
                <a:cs typeface="Times New Roman"/>
              </a:rPr>
              <a:t>operator)</a:t>
            </a:r>
            <a:endParaRPr sz="31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103281" y="3965394"/>
            <a:ext cx="6879590" cy="12700"/>
            <a:chOff x="5103281" y="3965394"/>
            <a:chExt cx="6879590" cy="12700"/>
          </a:xfrm>
        </p:grpSpPr>
        <p:sp>
          <p:nvSpPr>
            <p:cNvPr id="16" name="object 16" descr=""/>
            <p:cNvSpPr/>
            <p:nvPr/>
          </p:nvSpPr>
          <p:spPr>
            <a:xfrm>
              <a:off x="5103281" y="3971744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6879517" y="0"/>
                  </a:moveTo>
                  <a:lnTo>
                    <a:pt x="0" y="0"/>
                  </a:lnTo>
                </a:path>
              </a:pathLst>
            </a:custGeom>
            <a:solidFill>
              <a:srgbClr val="AEA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03281" y="3971744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0" y="0"/>
                  </a:moveTo>
                  <a:lnTo>
                    <a:pt x="6879517" y="0"/>
                  </a:lnTo>
                </a:path>
              </a:pathLst>
            </a:custGeom>
            <a:ln w="12700">
              <a:solidFill>
                <a:srgbClr val="AEAB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208691" y="4025597"/>
            <a:ext cx="318198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>
                <a:latin typeface="Times New Roman"/>
                <a:cs typeface="Times New Roman"/>
              </a:rPr>
              <a:t>-KNN </a:t>
            </a:r>
            <a:r>
              <a:rPr dirty="0" sz="3100" spc="-10">
                <a:latin typeface="Times New Roman"/>
                <a:cs typeface="Times New Roman"/>
              </a:rPr>
              <a:t>classification</a:t>
            </a:r>
            <a:endParaRPr sz="310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103281" y="5050890"/>
            <a:ext cx="6879590" cy="12700"/>
            <a:chOff x="5103281" y="5050890"/>
            <a:chExt cx="6879590" cy="12700"/>
          </a:xfrm>
        </p:grpSpPr>
        <p:sp>
          <p:nvSpPr>
            <p:cNvPr id="20" name="object 20" descr=""/>
            <p:cNvSpPr/>
            <p:nvPr/>
          </p:nvSpPr>
          <p:spPr>
            <a:xfrm>
              <a:off x="5103281" y="5057240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6879517" y="0"/>
                  </a:moveTo>
                  <a:lnTo>
                    <a:pt x="0" y="0"/>
                  </a:lnTo>
                </a:path>
              </a:pathLst>
            </a:custGeom>
            <a:solidFill>
              <a:srgbClr val="A1AA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103281" y="5057240"/>
              <a:ext cx="6879590" cy="0"/>
            </a:xfrm>
            <a:custGeom>
              <a:avLst/>
              <a:gdLst/>
              <a:ahLst/>
              <a:cxnLst/>
              <a:rect l="l" t="t" r="r" b="b"/>
              <a:pathLst>
                <a:path w="6879590" h="0">
                  <a:moveTo>
                    <a:pt x="0" y="0"/>
                  </a:moveTo>
                  <a:lnTo>
                    <a:pt x="6879517" y="0"/>
                  </a:lnTo>
                </a:path>
              </a:pathLst>
            </a:custGeom>
            <a:ln w="12700">
              <a:solidFill>
                <a:srgbClr val="A1AA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1" y="1407603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818" y="852868"/>
            <a:ext cx="489712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b="1">
                <a:solidFill>
                  <a:srgbClr val="412B24"/>
                </a:solidFill>
                <a:latin typeface="Times New Roman"/>
                <a:cs typeface="Times New Roman"/>
              </a:rPr>
              <a:t>Splitting</a:t>
            </a:r>
            <a:r>
              <a:rPr dirty="0" sz="42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4200" b="1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42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4200" b="1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4200" spc="-20" b="1">
                <a:solidFill>
                  <a:srgbClr val="412B24"/>
                </a:solidFill>
                <a:latin typeface="Times New Roman"/>
                <a:cs typeface="Times New Roman"/>
              </a:rPr>
              <a:t> set: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35687" y="1353582"/>
            <a:ext cx="3837304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Here,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training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testing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are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divided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at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ratio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70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30.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57200" y="1981200"/>
            <a:ext cx="10960100" cy="4394200"/>
            <a:chOff x="457200" y="1981200"/>
            <a:chExt cx="10960100" cy="43942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981200"/>
              <a:ext cx="10960100" cy="4394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00" y="2209800"/>
              <a:ext cx="10325589" cy="376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282" y="345189"/>
            <a:ext cx="22377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solidFill>
                  <a:srgbClr val="412B24"/>
                </a:solidFill>
                <a:latin typeface="Times New Roman"/>
                <a:cs typeface="Times New Roman"/>
              </a:rPr>
              <a:t>Introduction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99561" y="1216650"/>
            <a:ext cx="10993120" cy="3931920"/>
          </a:xfrm>
          <a:custGeom>
            <a:avLst/>
            <a:gdLst/>
            <a:ahLst/>
            <a:cxnLst/>
            <a:rect l="l" t="t" r="r" b="b"/>
            <a:pathLst>
              <a:path w="10993120" h="3931920">
                <a:moveTo>
                  <a:pt x="0" y="393181"/>
                </a:moveTo>
                <a:lnTo>
                  <a:pt x="7988" y="313942"/>
                </a:lnTo>
                <a:lnTo>
                  <a:pt x="30898" y="240137"/>
                </a:lnTo>
                <a:lnTo>
                  <a:pt x="67149" y="173350"/>
                </a:lnTo>
                <a:lnTo>
                  <a:pt x="115160" y="115160"/>
                </a:lnTo>
                <a:lnTo>
                  <a:pt x="173350" y="67149"/>
                </a:lnTo>
                <a:lnTo>
                  <a:pt x="240137" y="30898"/>
                </a:lnTo>
                <a:lnTo>
                  <a:pt x="313942" y="7988"/>
                </a:lnTo>
                <a:lnTo>
                  <a:pt x="393181" y="0"/>
                </a:lnTo>
                <a:lnTo>
                  <a:pt x="10599695" y="0"/>
                </a:lnTo>
                <a:lnTo>
                  <a:pt x="10678934" y="7988"/>
                </a:lnTo>
                <a:lnTo>
                  <a:pt x="10752739" y="30898"/>
                </a:lnTo>
                <a:lnTo>
                  <a:pt x="10819527" y="67149"/>
                </a:lnTo>
                <a:lnTo>
                  <a:pt x="10877716" y="115160"/>
                </a:lnTo>
                <a:lnTo>
                  <a:pt x="10925727" y="173350"/>
                </a:lnTo>
                <a:lnTo>
                  <a:pt x="10961978" y="240137"/>
                </a:lnTo>
                <a:lnTo>
                  <a:pt x="10984889" y="313942"/>
                </a:lnTo>
                <a:lnTo>
                  <a:pt x="10992877" y="393181"/>
                </a:lnTo>
                <a:lnTo>
                  <a:pt x="10992877" y="3538637"/>
                </a:lnTo>
                <a:lnTo>
                  <a:pt x="10984889" y="3617876"/>
                </a:lnTo>
                <a:lnTo>
                  <a:pt x="10961978" y="3691681"/>
                </a:lnTo>
                <a:lnTo>
                  <a:pt x="10925727" y="3758469"/>
                </a:lnTo>
                <a:lnTo>
                  <a:pt x="10877716" y="3816658"/>
                </a:lnTo>
                <a:lnTo>
                  <a:pt x="10819527" y="3864670"/>
                </a:lnTo>
                <a:lnTo>
                  <a:pt x="10752739" y="3900921"/>
                </a:lnTo>
                <a:lnTo>
                  <a:pt x="10678934" y="3923831"/>
                </a:lnTo>
                <a:lnTo>
                  <a:pt x="10599695" y="3931819"/>
                </a:lnTo>
                <a:lnTo>
                  <a:pt x="393181" y="3931819"/>
                </a:lnTo>
                <a:lnTo>
                  <a:pt x="313942" y="3923831"/>
                </a:lnTo>
                <a:lnTo>
                  <a:pt x="240137" y="3900921"/>
                </a:lnTo>
                <a:lnTo>
                  <a:pt x="173350" y="3864670"/>
                </a:lnTo>
                <a:lnTo>
                  <a:pt x="115160" y="3816658"/>
                </a:lnTo>
                <a:lnTo>
                  <a:pt x="67149" y="3758469"/>
                </a:lnTo>
                <a:lnTo>
                  <a:pt x="30898" y="3691681"/>
                </a:lnTo>
                <a:lnTo>
                  <a:pt x="7988" y="3617876"/>
                </a:lnTo>
                <a:lnTo>
                  <a:pt x="0" y="3538637"/>
                </a:lnTo>
                <a:lnTo>
                  <a:pt x="0" y="39318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16319" y="1230847"/>
            <a:ext cx="10613390" cy="347789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3000" spc="-10">
                <a:latin typeface="Times New Roman"/>
                <a:cs typeface="Times New Roman"/>
              </a:rPr>
              <a:t>Background:</a:t>
            </a:r>
            <a:endParaRPr sz="3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90"/>
              </a:spcBef>
              <a:buSzPct val="102173"/>
              <a:buChar char="•"/>
              <a:tabLst>
                <a:tab pos="241300" algn="l"/>
              </a:tabLst>
            </a:pP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dataset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has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information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related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to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Cerebral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Stroke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with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43400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rows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and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12</a:t>
            </a:r>
            <a:r>
              <a:rPr dirty="0" sz="2300" spc="-10">
                <a:latin typeface="Times New Roman"/>
                <a:cs typeface="Times New Roman"/>
              </a:rPr>
              <a:t> columns.</a:t>
            </a:r>
            <a:endParaRPr sz="2300">
              <a:latin typeface="Times New Roman"/>
              <a:cs typeface="Times New Roman"/>
            </a:endParaRPr>
          </a:p>
          <a:p>
            <a:pPr marL="241300" marR="438150" indent="-228600">
              <a:lnSpc>
                <a:spcPts val="2480"/>
              </a:lnSpc>
              <a:spcBef>
                <a:spcPts val="455"/>
              </a:spcBef>
              <a:buSzPct val="102173"/>
              <a:buChar char="•"/>
              <a:tabLst>
                <a:tab pos="241300" algn="l"/>
              </a:tabLst>
            </a:pP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-2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data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arranged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way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where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multiple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values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can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retrieved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using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</a:t>
            </a:r>
            <a:r>
              <a:rPr dirty="0" sz="2300" spc="-10">
                <a:latin typeface="Times New Roman"/>
                <a:cs typeface="Times New Roman"/>
              </a:rPr>
              <a:t> primary </a:t>
            </a:r>
            <a:r>
              <a:rPr dirty="0" sz="2300">
                <a:latin typeface="Times New Roman"/>
                <a:cs typeface="Times New Roman"/>
              </a:rPr>
              <a:t>key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like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and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no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column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allowed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to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empty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as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we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have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used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"not</a:t>
            </a:r>
            <a:r>
              <a:rPr dirty="0" sz="2300" spc="-10">
                <a:latin typeface="Times New Roman"/>
                <a:cs typeface="Times New Roman"/>
              </a:rPr>
              <a:t> null" </a:t>
            </a:r>
            <a:r>
              <a:rPr dirty="0" sz="2300">
                <a:latin typeface="Times New Roman"/>
                <a:cs typeface="Times New Roman"/>
              </a:rPr>
              <a:t>condition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for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id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 spc="-10">
                <a:latin typeface="Times New Roman"/>
                <a:cs typeface="Times New Roman"/>
              </a:rPr>
              <a:t>column.</a:t>
            </a:r>
            <a:endParaRPr sz="2300">
              <a:latin typeface="Times New Roman"/>
              <a:cs typeface="Times New Roman"/>
            </a:endParaRPr>
          </a:p>
          <a:p>
            <a:pPr marL="241300" marR="631825" indent="-228600">
              <a:lnSpc>
                <a:spcPts val="2480"/>
              </a:lnSpc>
              <a:spcBef>
                <a:spcPts val="425"/>
              </a:spcBef>
              <a:buSzPct val="102173"/>
              <a:buChar char="•"/>
              <a:tabLst>
                <a:tab pos="241300" algn="l"/>
              </a:tabLst>
            </a:pPr>
            <a:r>
              <a:rPr dirty="0" sz="2300">
                <a:latin typeface="Times New Roman"/>
                <a:cs typeface="Times New Roman"/>
              </a:rPr>
              <a:t>It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record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of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dataset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where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data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can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be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analyzed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on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basis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of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gender,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 spc="-10">
                <a:latin typeface="Times New Roman"/>
                <a:cs typeface="Times New Roman"/>
              </a:rPr>
              <a:t>previous </a:t>
            </a:r>
            <a:r>
              <a:rPr dirty="0" sz="2300">
                <a:latin typeface="Times New Roman"/>
                <a:cs typeface="Times New Roman"/>
              </a:rPr>
              <a:t>health</a:t>
            </a:r>
            <a:r>
              <a:rPr dirty="0" sz="2300" spc="-2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condition,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and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the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mentioned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 spc="-10">
                <a:latin typeface="Times New Roman"/>
                <a:cs typeface="Times New Roman"/>
              </a:rPr>
              <a:t>comments.</a:t>
            </a:r>
            <a:endParaRPr sz="2300">
              <a:latin typeface="Times New Roman"/>
              <a:cs typeface="Times New Roman"/>
            </a:endParaRPr>
          </a:p>
          <a:p>
            <a:pPr marL="241300" marR="78740" indent="-228600">
              <a:lnSpc>
                <a:spcPts val="2480"/>
              </a:lnSpc>
              <a:spcBef>
                <a:spcPts val="425"/>
              </a:spcBef>
              <a:buSzPct val="102173"/>
              <a:buChar char="•"/>
              <a:tabLst>
                <a:tab pos="241300" algn="l"/>
              </a:tabLst>
            </a:pPr>
            <a:r>
              <a:rPr dirty="0" sz="2300">
                <a:latin typeface="Times New Roman"/>
                <a:cs typeface="Times New Roman"/>
              </a:rPr>
              <a:t>It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supports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various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data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types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like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an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integer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for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id,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varchar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for</a:t>
            </a:r>
            <a:r>
              <a:rPr dirty="0" sz="2300" spc="-1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names,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decimal</a:t>
            </a:r>
            <a:r>
              <a:rPr dirty="0" sz="2300" spc="-1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for</a:t>
            </a:r>
            <a:r>
              <a:rPr dirty="0" sz="2300" spc="-10">
                <a:latin typeface="Times New Roman"/>
                <a:cs typeface="Times New Roman"/>
              </a:rPr>
              <a:t> point </a:t>
            </a:r>
            <a:r>
              <a:rPr dirty="0" sz="2300">
                <a:latin typeface="Times New Roman"/>
                <a:cs typeface="Times New Roman"/>
              </a:rPr>
              <a:t>values,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and</a:t>
            </a:r>
            <a:r>
              <a:rPr dirty="0" sz="2300" spc="-10">
                <a:latin typeface="Times New Roman"/>
                <a:cs typeface="Times New Roman"/>
              </a:rPr>
              <a:t> Boolean.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400" rIns="0" bIns="0" rtlCol="0" vert="horz">
            <a:spAutoFit/>
          </a:bodyPr>
          <a:lstStyle/>
          <a:p>
            <a:pPr marL="413448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Logistic</a:t>
            </a:r>
            <a:r>
              <a:rPr dirty="0" sz="3200" spc="-3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Regression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8900" y="1155700"/>
            <a:ext cx="11785600" cy="4686300"/>
            <a:chOff x="88900" y="1155700"/>
            <a:chExt cx="11785600" cy="46863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00" y="1155700"/>
              <a:ext cx="6883400" cy="1104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36" y="1429249"/>
              <a:ext cx="6365874" cy="58644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65736" y="1429249"/>
              <a:ext cx="6363335" cy="581025"/>
            </a:xfrm>
            <a:custGeom>
              <a:avLst/>
              <a:gdLst/>
              <a:ahLst/>
              <a:cxnLst/>
              <a:rect l="l" t="t" r="r" b="b"/>
              <a:pathLst>
                <a:path w="6363334" h="581025">
                  <a:moveTo>
                    <a:pt x="0" y="0"/>
                  </a:moveTo>
                  <a:lnTo>
                    <a:pt x="6363309" y="0"/>
                  </a:lnTo>
                  <a:lnTo>
                    <a:pt x="6363309" y="580594"/>
                  </a:lnTo>
                  <a:lnTo>
                    <a:pt x="0" y="580594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0" y="2247900"/>
              <a:ext cx="6883400" cy="1435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35" y="2514600"/>
              <a:ext cx="6365875" cy="9144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65735" y="2514868"/>
              <a:ext cx="6363335" cy="914400"/>
            </a:xfrm>
            <a:custGeom>
              <a:avLst/>
              <a:gdLst/>
              <a:ahLst/>
              <a:cxnLst/>
              <a:rect l="l" t="t" r="r" b="b"/>
              <a:pathLst>
                <a:path w="6363334" h="914400">
                  <a:moveTo>
                    <a:pt x="0" y="0"/>
                  </a:moveTo>
                  <a:lnTo>
                    <a:pt x="6363310" y="0"/>
                  </a:lnTo>
                  <a:lnTo>
                    <a:pt x="6363310" y="914132"/>
                  </a:lnTo>
                  <a:lnTo>
                    <a:pt x="0" y="914132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0" y="3911600"/>
              <a:ext cx="6883400" cy="19304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35" y="4178300"/>
              <a:ext cx="6365875" cy="140188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65735" y="4180256"/>
              <a:ext cx="6363335" cy="1400175"/>
            </a:xfrm>
            <a:custGeom>
              <a:avLst/>
              <a:gdLst/>
              <a:ahLst/>
              <a:cxnLst/>
              <a:rect l="l" t="t" r="r" b="b"/>
              <a:pathLst>
                <a:path w="6363334" h="1400175">
                  <a:moveTo>
                    <a:pt x="0" y="0"/>
                  </a:moveTo>
                  <a:lnTo>
                    <a:pt x="6363310" y="0"/>
                  </a:lnTo>
                  <a:lnTo>
                    <a:pt x="6363310" y="1399927"/>
                  </a:lnTo>
                  <a:lnTo>
                    <a:pt x="0" y="1399927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7200" y="2540000"/>
              <a:ext cx="5067300" cy="26416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3900" y="2806700"/>
              <a:ext cx="4539033" cy="21129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076102" y="2809445"/>
              <a:ext cx="4537075" cy="2110740"/>
            </a:xfrm>
            <a:custGeom>
              <a:avLst/>
              <a:gdLst/>
              <a:ahLst/>
              <a:cxnLst/>
              <a:rect l="l" t="t" r="r" b="b"/>
              <a:pathLst>
                <a:path w="4537075" h="2110740">
                  <a:moveTo>
                    <a:pt x="0" y="0"/>
                  </a:moveTo>
                  <a:lnTo>
                    <a:pt x="4536830" y="0"/>
                  </a:lnTo>
                  <a:lnTo>
                    <a:pt x="4536830" y="2110154"/>
                  </a:lnTo>
                  <a:lnTo>
                    <a:pt x="0" y="2110154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5600" y="1155700"/>
              <a:ext cx="5067300" cy="13970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2317" y="1429249"/>
              <a:ext cx="4539512" cy="88154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982317" y="1429249"/>
              <a:ext cx="4537075" cy="876300"/>
            </a:xfrm>
            <a:custGeom>
              <a:avLst/>
              <a:gdLst/>
              <a:ahLst/>
              <a:cxnLst/>
              <a:rect l="l" t="t" r="r" b="b"/>
              <a:pathLst>
                <a:path w="4537075" h="876300">
                  <a:moveTo>
                    <a:pt x="0" y="0"/>
                  </a:moveTo>
                  <a:lnTo>
                    <a:pt x="4536830" y="0"/>
                  </a:lnTo>
                  <a:lnTo>
                    <a:pt x="4536830" y="875692"/>
                  </a:lnTo>
                  <a:lnTo>
                    <a:pt x="0" y="875692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398517"/>
            <a:ext cx="5340985" cy="4710430"/>
            <a:chOff x="0" y="1398517"/>
            <a:chExt cx="5340985" cy="471043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14500"/>
              <a:ext cx="5321300" cy="4394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30400"/>
              <a:ext cx="5340413" cy="362484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4299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ROC</a:t>
            </a:r>
            <a:r>
              <a:rPr dirty="0" sz="3600" spc="-15"/>
              <a:t> </a:t>
            </a:r>
            <a:r>
              <a:rPr dirty="0" sz="3600" spc="-10"/>
              <a:t>Curve</a:t>
            </a:r>
            <a:endParaRPr sz="360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1800" y="1930400"/>
            <a:ext cx="5745590" cy="24342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50" y="762000"/>
            <a:ext cx="9357360" cy="5778500"/>
            <a:chOff x="3050" y="762000"/>
            <a:chExt cx="9357360" cy="577850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" y="2527300"/>
              <a:ext cx="9283700" cy="2413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654" y="2800653"/>
              <a:ext cx="8763084" cy="18888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49654" y="2800653"/>
              <a:ext cx="8757285" cy="1883410"/>
            </a:xfrm>
            <a:custGeom>
              <a:avLst/>
              <a:gdLst/>
              <a:ahLst/>
              <a:cxnLst/>
              <a:rect l="l" t="t" r="r" b="b"/>
              <a:pathLst>
                <a:path w="8757285" h="1883410">
                  <a:moveTo>
                    <a:pt x="0" y="0"/>
                  </a:moveTo>
                  <a:lnTo>
                    <a:pt x="8757138" y="0"/>
                  </a:lnTo>
                  <a:lnTo>
                    <a:pt x="8757138" y="1882783"/>
                  </a:lnTo>
                  <a:lnTo>
                    <a:pt x="0" y="1882783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" y="762000"/>
              <a:ext cx="9283700" cy="2070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654" y="1028700"/>
              <a:ext cx="8763083" cy="154391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49654" y="1033114"/>
              <a:ext cx="8757285" cy="1539875"/>
            </a:xfrm>
            <a:custGeom>
              <a:avLst/>
              <a:gdLst/>
              <a:ahLst/>
              <a:cxnLst/>
              <a:rect l="l" t="t" r="r" b="b"/>
              <a:pathLst>
                <a:path w="8757285" h="1539875">
                  <a:moveTo>
                    <a:pt x="0" y="0"/>
                  </a:moveTo>
                  <a:lnTo>
                    <a:pt x="8757137" y="0"/>
                  </a:lnTo>
                  <a:lnTo>
                    <a:pt x="8757137" y="1539495"/>
                  </a:lnTo>
                  <a:lnTo>
                    <a:pt x="0" y="1539495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9" y="4635500"/>
              <a:ext cx="8318500" cy="1905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654" y="4911480"/>
              <a:ext cx="7803648" cy="138028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49654" y="4911480"/>
              <a:ext cx="7797800" cy="1377315"/>
            </a:xfrm>
            <a:custGeom>
              <a:avLst/>
              <a:gdLst/>
              <a:ahLst/>
              <a:cxnLst/>
              <a:rect l="l" t="t" r="r" b="b"/>
              <a:pathLst>
                <a:path w="7797800" h="1377314">
                  <a:moveTo>
                    <a:pt x="0" y="0"/>
                  </a:moveTo>
                  <a:lnTo>
                    <a:pt x="7797702" y="0"/>
                  </a:lnTo>
                  <a:lnTo>
                    <a:pt x="7797702" y="1376867"/>
                  </a:lnTo>
                  <a:lnTo>
                    <a:pt x="0" y="1376867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412B24"/>
                </a:solidFill>
                <a:latin typeface="Times New Roman"/>
                <a:cs typeface="Times New Roman"/>
              </a:rPr>
              <a:t>KNN</a:t>
            </a:r>
            <a:r>
              <a:rPr dirty="0" sz="3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600" spc="-10">
                <a:solidFill>
                  <a:srgbClr val="412B24"/>
                </a:solidFill>
                <a:latin typeface="Times New Roman"/>
                <a:cs typeface="Times New Roman"/>
              </a:rPr>
              <a:t>classification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50" y="1398517"/>
            <a:ext cx="8442960" cy="5459730"/>
            <a:chOff x="3050" y="1398517"/>
            <a:chExt cx="8442960" cy="545973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4610100"/>
              <a:ext cx="8293100" cy="2247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" y="4876800"/>
              <a:ext cx="7775330" cy="175999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22030" y="4878754"/>
              <a:ext cx="7772400" cy="1758314"/>
            </a:xfrm>
            <a:custGeom>
              <a:avLst/>
              <a:gdLst/>
              <a:ahLst/>
              <a:cxnLst/>
              <a:rect l="l" t="t" r="r" b="b"/>
              <a:pathLst>
                <a:path w="7772400" h="1758315">
                  <a:moveTo>
                    <a:pt x="0" y="0"/>
                  </a:moveTo>
                  <a:lnTo>
                    <a:pt x="7772400" y="0"/>
                  </a:lnTo>
                  <a:lnTo>
                    <a:pt x="7772400" y="1758041"/>
                  </a:lnTo>
                  <a:lnTo>
                    <a:pt x="0" y="1758041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99" y="3213100"/>
              <a:ext cx="4953000" cy="15367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099" y="3479800"/>
              <a:ext cx="4435230" cy="101795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22030" y="3481754"/>
              <a:ext cx="4432300" cy="1016000"/>
            </a:xfrm>
            <a:custGeom>
              <a:avLst/>
              <a:gdLst/>
              <a:ahLst/>
              <a:cxnLst/>
              <a:rect l="l" t="t" r="r" b="b"/>
              <a:pathLst>
                <a:path w="4432300" h="1016000">
                  <a:moveTo>
                    <a:pt x="0" y="0"/>
                  </a:moveTo>
                  <a:lnTo>
                    <a:pt x="4432300" y="0"/>
                  </a:lnTo>
                  <a:lnTo>
                    <a:pt x="4432300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99" y="2171700"/>
              <a:ext cx="5981700" cy="11811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099" y="2438400"/>
              <a:ext cx="5463930" cy="662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22030" y="2440353"/>
              <a:ext cx="5461000" cy="660400"/>
            </a:xfrm>
            <a:custGeom>
              <a:avLst/>
              <a:gdLst/>
              <a:ahLst/>
              <a:cxnLst/>
              <a:rect l="l" t="t" r="r" b="b"/>
              <a:pathLst>
                <a:path w="5461000" h="660400">
                  <a:moveTo>
                    <a:pt x="0" y="0"/>
                  </a:moveTo>
                  <a:lnTo>
                    <a:pt x="5461000" y="0"/>
                  </a:lnTo>
                  <a:lnTo>
                    <a:pt x="5461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0770" y="931489"/>
            <a:ext cx="96100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Lasso</a:t>
            </a:r>
            <a:r>
              <a:rPr dirty="0" sz="32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Regression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(Least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Absolute</a:t>
            </a:r>
            <a:r>
              <a:rPr dirty="0" sz="32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Shrinkage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Selection Operation)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686283"/>
                </a:moveTo>
                <a:lnTo>
                  <a:pt x="12185785" y="6686283"/>
                </a:lnTo>
              </a:path>
              <a:path w="12192000" h="6858000">
                <a:moveTo>
                  <a:pt x="0" y="-1"/>
                </a:moveTo>
                <a:lnTo>
                  <a:pt x="0" y="6857998"/>
                </a:lnTo>
              </a:path>
              <a:path w="12192000" h="6858000">
                <a:moveTo>
                  <a:pt x="11993257" y="-1"/>
                </a:moveTo>
                <a:lnTo>
                  <a:pt x="11993257" y="6857998"/>
                </a:lnTo>
              </a:path>
              <a:path w="12192000" h="6858000">
                <a:moveTo>
                  <a:pt x="192527" y="-1"/>
                </a:moveTo>
                <a:lnTo>
                  <a:pt x="192527" y="6857998"/>
                </a:lnTo>
              </a:path>
              <a:path w="12192000" h="6858000">
                <a:moveTo>
                  <a:pt x="1175921" y="-1"/>
                </a:moveTo>
                <a:lnTo>
                  <a:pt x="1175921" y="6857998"/>
                </a:lnTo>
              </a:path>
              <a:path w="12192000" h="6858000">
                <a:moveTo>
                  <a:pt x="2159315" y="-1"/>
                </a:moveTo>
                <a:lnTo>
                  <a:pt x="2159315" y="6857998"/>
                </a:lnTo>
              </a:path>
              <a:path w="12192000" h="6858000">
                <a:moveTo>
                  <a:pt x="3142709" y="-1"/>
                </a:moveTo>
                <a:lnTo>
                  <a:pt x="3142709" y="6857998"/>
                </a:lnTo>
              </a:path>
              <a:path w="12192000" h="6858000">
                <a:moveTo>
                  <a:pt x="4126103" y="-1"/>
                </a:moveTo>
                <a:lnTo>
                  <a:pt x="4126103" y="6857998"/>
                </a:lnTo>
              </a:path>
              <a:path w="12192000" h="6858000">
                <a:moveTo>
                  <a:pt x="5109497" y="-1"/>
                </a:moveTo>
                <a:lnTo>
                  <a:pt x="5109497" y="6857998"/>
                </a:lnTo>
              </a:path>
              <a:path w="12192000" h="6858000">
                <a:moveTo>
                  <a:pt x="6092892" y="-1"/>
                </a:moveTo>
                <a:lnTo>
                  <a:pt x="6092892" y="6857998"/>
                </a:lnTo>
              </a:path>
              <a:path w="12192000" h="6858000">
                <a:moveTo>
                  <a:pt x="7076285" y="-1"/>
                </a:moveTo>
                <a:lnTo>
                  <a:pt x="7076285" y="6857998"/>
                </a:lnTo>
              </a:path>
              <a:path w="12192000" h="6858000">
                <a:moveTo>
                  <a:pt x="8059680" y="-1"/>
                </a:moveTo>
                <a:lnTo>
                  <a:pt x="8059680" y="6857998"/>
                </a:lnTo>
              </a:path>
              <a:path w="12192000" h="6858000">
                <a:moveTo>
                  <a:pt x="9043074" y="-1"/>
                </a:moveTo>
                <a:lnTo>
                  <a:pt x="9043074" y="6857998"/>
                </a:lnTo>
              </a:path>
              <a:path w="12192000" h="6858000">
                <a:moveTo>
                  <a:pt x="10026467" y="-1"/>
                </a:moveTo>
                <a:lnTo>
                  <a:pt x="10026467" y="6857998"/>
                </a:lnTo>
              </a:path>
              <a:path w="12192000" h="6858000">
                <a:moveTo>
                  <a:pt x="11009862" y="-1"/>
                </a:moveTo>
                <a:lnTo>
                  <a:pt x="11009862" y="6857998"/>
                </a:lnTo>
              </a:path>
              <a:path w="12192000" h="6858000">
                <a:moveTo>
                  <a:pt x="12185785" y="-1"/>
                </a:moveTo>
                <a:lnTo>
                  <a:pt x="12185785" y="6857998"/>
                </a:lnTo>
              </a:path>
              <a:path w="12192000" h="6858000">
                <a:moveTo>
                  <a:pt x="0" y="171715"/>
                </a:moveTo>
                <a:lnTo>
                  <a:pt x="12192000" y="171715"/>
                </a:lnTo>
              </a:path>
              <a:path w="12192000" h="6858000">
                <a:moveTo>
                  <a:pt x="0" y="714596"/>
                </a:moveTo>
                <a:lnTo>
                  <a:pt x="12192000" y="714596"/>
                </a:lnTo>
              </a:path>
              <a:path w="12192000" h="6858000">
                <a:moveTo>
                  <a:pt x="0" y="1257477"/>
                </a:moveTo>
                <a:lnTo>
                  <a:pt x="12192000" y="1257477"/>
                </a:lnTo>
              </a:path>
              <a:path w="12192000" h="6858000">
                <a:moveTo>
                  <a:pt x="0" y="1800358"/>
                </a:moveTo>
                <a:lnTo>
                  <a:pt x="12192000" y="1800358"/>
                </a:lnTo>
              </a:path>
              <a:path w="12192000" h="6858000">
                <a:moveTo>
                  <a:pt x="0" y="2343239"/>
                </a:moveTo>
                <a:lnTo>
                  <a:pt x="12192000" y="2343239"/>
                </a:lnTo>
              </a:path>
              <a:path w="12192000" h="6858000">
                <a:moveTo>
                  <a:pt x="0" y="2886120"/>
                </a:moveTo>
                <a:lnTo>
                  <a:pt x="12192000" y="2886120"/>
                </a:lnTo>
              </a:path>
              <a:path w="12192000" h="6858000">
                <a:moveTo>
                  <a:pt x="0" y="3429001"/>
                </a:moveTo>
                <a:lnTo>
                  <a:pt x="12192000" y="3429001"/>
                </a:lnTo>
              </a:path>
              <a:path w="12192000" h="6858000">
                <a:moveTo>
                  <a:pt x="0" y="3971883"/>
                </a:moveTo>
                <a:lnTo>
                  <a:pt x="12192000" y="3971883"/>
                </a:lnTo>
              </a:path>
              <a:path w="12192000" h="6858000">
                <a:moveTo>
                  <a:pt x="0" y="4514763"/>
                </a:moveTo>
                <a:lnTo>
                  <a:pt x="12192000" y="4514763"/>
                </a:lnTo>
              </a:path>
              <a:path w="12192000" h="6858000">
                <a:moveTo>
                  <a:pt x="0" y="5057645"/>
                </a:moveTo>
                <a:lnTo>
                  <a:pt x="12192000" y="5057645"/>
                </a:lnTo>
              </a:path>
              <a:path w="12192000" h="6858000">
                <a:moveTo>
                  <a:pt x="0" y="5600525"/>
                </a:moveTo>
                <a:lnTo>
                  <a:pt x="12192000" y="5600525"/>
                </a:lnTo>
              </a:path>
              <a:path w="12192000" h="6858000">
                <a:moveTo>
                  <a:pt x="0" y="6857999"/>
                </a:moveTo>
                <a:lnTo>
                  <a:pt x="12192000" y="6857999"/>
                </a:lnTo>
              </a:path>
              <a:path w="12192000" h="6858000">
                <a:moveTo>
                  <a:pt x="16612" y="6143407"/>
                </a:moveTo>
                <a:lnTo>
                  <a:pt x="12192000" y="6143407"/>
                </a:lnTo>
              </a:path>
              <a:path w="12192000" h="6858000">
                <a:moveTo>
                  <a:pt x="684224" y="171715"/>
                </a:moveTo>
                <a:lnTo>
                  <a:pt x="684224" y="6683179"/>
                </a:lnTo>
              </a:path>
              <a:path w="12192000" h="6858000">
                <a:moveTo>
                  <a:pt x="11508412" y="173266"/>
                </a:moveTo>
                <a:lnTo>
                  <a:pt x="11508412" y="6684730"/>
                </a:lnTo>
              </a:path>
            </a:pathLst>
          </a:custGeom>
          <a:ln w="12700">
            <a:solidFill>
              <a:srgbClr val="BCBCBC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69819" y="891236"/>
            <a:ext cx="9850755" cy="3353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Reason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for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applying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Our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set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imbalanced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with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too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many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non-stroke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cases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very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few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cases.</a:t>
            </a:r>
            <a:endParaRPr sz="2000">
              <a:latin typeface="Times New Roman"/>
              <a:cs typeface="Times New Roman"/>
            </a:endParaRPr>
          </a:p>
          <a:p>
            <a:pPr marL="241300" marR="1047115" indent="-228600">
              <a:lnSpc>
                <a:spcPct val="110000"/>
              </a:lnSpc>
              <a:spcBef>
                <a:spcPts val="100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Imbalanced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set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will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model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more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prone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majority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cases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will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give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biased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results.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logistic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regression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accuracy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0.98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because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oriented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toward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non-stroke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cases.</a:t>
            </a:r>
            <a:endParaRPr sz="20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10000"/>
              </a:lnSpc>
              <a:spcBef>
                <a:spcPts val="100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3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coefficient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determination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KNN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classification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negative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value,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which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portrays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that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there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direct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correlation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between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variables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occurrence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(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because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of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imbalanced</a:t>
            </a:r>
            <a:r>
              <a:rPr dirty="0" sz="2000" spc="-4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data)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3076" rIns="0" bIns="0" rtlCol="0" vert="horz">
            <a:spAutoFit/>
          </a:bodyPr>
          <a:lstStyle/>
          <a:p>
            <a:pPr marL="276987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Using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balance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32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1000" y="1079500"/>
            <a:ext cx="9245600" cy="4521200"/>
            <a:chOff x="381000" y="1079500"/>
            <a:chExt cx="9245600" cy="45212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" y="1079500"/>
              <a:ext cx="6261100" cy="1384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200" y="1346200"/>
              <a:ext cx="5744109" cy="86774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14909" y="1350341"/>
              <a:ext cx="5740400" cy="863600"/>
            </a:xfrm>
            <a:custGeom>
              <a:avLst/>
              <a:gdLst/>
              <a:ahLst/>
              <a:cxnLst/>
              <a:rect l="l" t="t" r="r" b="b"/>
              <a:pathLst>
                <a:path w="5740400" h="863600">
                  <a:moveTo>
                    <a:pt x="0" y="0"/>
                  </a:moveTo>
                  <a:lnTo>
                    <a:pt x="5740399" y="0"/>
                  </a:lnTo>
                  <a:lnTo>
                    <a:pt x="5740399" y="863599"/>
                  </a:lnTo>
                  <a:lnTo>
                    <a:pt x="0" y="863599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2235200"/>
              <a:ext cx="8293100" cy="21717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700" y="2501625"/>
              <a:ext cx="7772655" cy="164778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47955" y="2501625"/>
              <a:ext cx="7772400" cy="1647825"/>
            </a:xfrm>
            <a:custGeom>
              <a:avLst/>
              <a:gdLst/>
              <a:ahLst/>
              <a:cxnLst/>
              <a:rect l="l" t="t" r="r" b="b"/>
              <a:pathLst>
                <a:path w="7772400" h="1647825">
                  <a:moveTo>
                    <a:pt x="0" y="0"/>
                  </a:moveTo>
                  <a:lnTo>
                    <a:pt x="7772400" y="0"/>
                  </a:lnTo>
                  <a:lnTo>
                    <a:pt x="7772400" y="1647512"/>
                  </a:lnTo>
                  <a:lnTo>
                    <a:pt x="0" y="1647512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" y="4165600"/>
              <a:ext cx="9245600" cy="14351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700" y="4432300"/>
              <a:ext cx="8724276" cy="91092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47956" y="4436821"/>
              <a:ext cx="8724265" cy="906780"/>
            </a:xfrm>
            <a:custGeom>
              <a:avLst/>
              <a:gdLst/>
              <a:ahLst/>
              <a:cxnLst/>
              <a:rect l="l" t="t" r="r" b="b"/>
              <a:pathLst>
                <a:path w="8724265" h="906779">
                  <a:moveTo>
                    <a:pt x="0" y="0"/>
                  </a:moveTo>
                  <a:lnTo>
                    <a:pt x="8724019" y="0"/>
                  </a:lnTo>
                  <a:lnTo>
                    <a:pt x="8724019" y="906407"/>
                  </a:lnTo>
                  <a:lnTo>
                    <a:pt x="0" y="906407"/>
                  </a:lnTo>
                  <a:lnTo>
                    <a:pt x="0" y="0"/>
                  </a:lnTo>
                  <a:close/>
                </a:path>
              </a:pathLst>
            </a:custGeom>
            <a:ln w="190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04148" y="5656070"/>
            <a:ext cx="6978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Now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balanced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with: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After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SMOTE: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Counter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(0:29531,</a:t>
            </a:r>
            <a:r>
              <a:rPr dirty="0" sz="1800" spc="-10">
                <a:latin typeface="Times New Roman"/>
                <a:cs typeface="Times New Roman"/>
              </a:rPr>
              <a:t> 1:540)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1" y="2490210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4303" y="1475366"/>
            <a:ext cx="469519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3600" spc="-3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412B24"/>
                </a:solidFill>
                <a:latin typeface="Times New Roman"/>
                <a:cs typeface="Times New Roman"/>
              </a:rPr>
              <a:t>Visualization</a:t>
            </a:r>
            <a:r>
              <a:rPr dirty="0" sz="36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>
                <a:solidFill>
                  <a:srgbClr val="412B24"/>
                </a:solidFill>
                <a:latin typeface="Times New Roman"/>
                <a:cs typeface="Times New Roman"/>
              </a:rPr>
              <a:t>after SMOTE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7324" y="0"/>
            <a:ext cx="6094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50" y="914400"/>
            <a:ext cx="11605260" cy="5156200"/>
            <a:chOff x="3050" y="914400"/>
            <a:chExt cx="11605260" cy="515620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599" y="1028700"/>
              <a:ext cx="5918200" cy="1612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6792" y="1302320"/>
              <a:ext cx="5399707" cy="109797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966792" y="1302320"/>
              <a:ext cx="5397500" cy="1092200"/>
            </a:xfrm>
            <a:custGeom>
              <a:avLst/>
              <a:gdLst/>
              <a:ahLst/>
              <a:cxnLst/>
              <a:rect l="l" t="t" r="r" b="b"/>
              <a:pathLst>
                <a:path w="5397500" h="1092200">
                  <a:moveTo>
                    <a:pt x="0" y="0"/>
                  </a:moveTo>
                  <a:lnTo>
                    <a:pt x="5397500" y="0"/>
                  </a:lnTo>
                  <a:lnTo>
                    <a:pt x="5397500" y="1092200"/>
                  </a:lnTo>
                  <a:lnTo>
                    <a:pt x="0" y="109220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99" y="914400"/>
              <a:ext cx="5651500" cy="51562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831" y="1192695"/>
              <a:ext cx="5127121" cy="46321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29831" y="1192695"/>
              <a:ext cx="5126990" cy="4631690"/>
            </a:xfrm>
            <a:custGeom>
              <a:avLst/>
              <a:gdLst/>
              <a:ahLst/>
              <a:cxnLst/>
              <a:rect l="l" t="t" r="r" b="b"/>
              <a:pathLst>
                <a:path w="5126990" h="4631690">
                  <a:moveTo>
                    <a:pt x="0" y="0"/>
                  </a:moveTo>
                  <a:lnTo>
                    <a:pt x="5126752" y="0"/>
                  </a:lnTo>
                  <a:lnTo>
                    <a:pt x="5126752" y="4631088"/>
                  </a:lnTo>
                  <a:lnTo>
                    <a:pt x="0" y="4631088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6130" rIns="0" bIns="0" rtlCol="0" vert="horz">
            <a:spAutoFit/>
          </a:bodyPr>
          <a:lstStyle/>
          <a:p>
            <a:pPr marL="225044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Correlation</a:t>
            </a:r>
            <a:r>
              <a:rPr dirty="0" sz="32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Heatmap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According</a:t>
            </a:r>
            <a:r>
              <a:rPr dirty="0" spc="-8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 spc="-80"/>
              <a:t>the</a:t>
            </a:r>
            <a:r>
              <a:rPr dirty="0" spc="-45"/>
              <a:t> </a:t>
            </a:r>
            <a:r>
              <a:rPr dirty="0" spc="-100"/>
              <a:t>Heat</a:t>
            </a:r>
            <a:r>
              <a:rPr dirty="0" spc="-45"/>
              <a:t> </a:t>
            </a:r>
            <a:r>
              <a:rPr dirty="0" spc="-155"/>
              <a:t>map</a:t>
            </a:r>
            <a:r>
              <a:rPr dirty="0"/>
              <a:t> </a:t>
            </a:r>
            <a:r>
              <a:rPr dirty="0" spc="-95"/>
              <a:t>constructed</a:t>
            </a:r>
            <a:r>
              <a:rPr dirty="0" spc="-35"/>
              <a:t> </a:t>
            </a:r>
            <a:r>
              <a:rPr dirty="0" spc="-25"/>
              <a:t>after </a:t>
            </a:r>
            <a:r>
              <a:rPr dirty="0" spc="-95"/>
              <a:t>SMOTE,</a:t>
            </a:r>
            <a:r>
              <a:rPr dirty="0" spc="-35"/>
              <a:t> </a:t>
            </a:r>
            <a:r>
              <a:rPr dirty="0" spc="-85"/>
              <a:t>Hypertension,</a:t>
            </a:r>
            <a:r>
              <a:rPr dirty="0" spc="-15"/>
              <a:t> </a:t>
            </a:r>
            <a:r>
              <a:rPr dirty="0" spc="-95"/>
              <a:t>work</a:t>
            </a:r>
            <a:r>
              <a:rPr dirty="0" spc="-20"/>
              <a:t> </a:t>
            </a:r>
            <a:r>
              <a:rPr dirty="0" spc="-45"/>
              <a:t>type,</a:t>
            </a:r>
            <a:r>
              <a:rPr dirty="0" spc="-15"/>
              <a:t> </a:t>
            </a:r>
            <a:r>
              <a:rPr dirty="0" spc="-155"/>
              <a:t>and</a:t>
            </a:r>
            <a:r>
              <a:rPr dirty="0"/>
              <a:t> </a:t>
            </a:r>
            <a:r>
              <a:rPr dirty="0" spc="-25"/>
              <a:t>age </a:t>
            </a:r>
            <a:r>
              <a:rPr dirty="0" spc="-100"/>
              <a:t>group</a:t>
            </a:r>
            <a:r>
              <a:rPr dirty="0" spc="-35"/>
              <a:t> </a:t>
            </a:r>
            <a:r>
              <a:rPr dirty="0" spc="-140"/>
              <a:t>are</a:t>
            </a:r>
            <a:r>
              <a:rPr dirty="0" spc="-10"/>
              <a:t> </a:t>
            </a:r>
            <a:r>
              <a:rPr dirty="0" spc="-25"/>
              <a:t>positively</a:t>
            </a:r>
            <a:r>
              <a:rPr dirty="0" spc="-15"/>
              <a:t> </a:t>
            </a:r>
            <a:r>
              <a:rPr dirty="0" spc="-90"/>
              <a:t>correlated,</a:t>
            </a:r>
            <a:r>
              <a:rPr dirty="0" spc="-10"/>
              <a:t> </a:t>
            </a:r>
            <a:r>
              <a:rPr dirty="0" spc="-155"/>
              <a:t>and</a:t>
            </a:r>
            <a:r>
              <a:rPr dirty="0"/>
              <a:t> </a:t>
            </a:r>
            <a:r>
              <a:rPr dirty="0" spc="-55"/>
              <a:t>smoking </a:t>
            </a:r>
            <a:r>
              <a:rPr dirty="0" spc="-90"/>
              <a:t>status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40"/>
              <a:t> negatively</a:t>
            </a:r>
            <a:r>
              <a:rPr dirty="0" spc="-35"/>
              <a:t> </a:t>
            </a:r>
            <a:r>
              <a:rPr dirty="0" spc="-10"/>
              <a:t>correlated.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80" y="796010"/>
            <a:ext cx="48837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Multivariable</a:t>
            </a:r>
            <a:r>
              <a:rPr dirty="0" sz="3200" spc="-4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Bar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Chart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After SMOTE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3289299"/>
            <a:ext cx="5133661" cy="334581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400" y="3327400"/>
            <a:ext cx="4747880" cy="309438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1854200"/>
            <a:ext cx="4951724" cy="108672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3600" y="1854200"/>
            <a:ext cx="5954070" cy="108672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87400"/>
            <a:ext cx="10687050" cy="2495550"/>
            <a:chOff x="0" y="787400"/>
            <a:chExt cx="10687050" cy="249555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6599"/>
              <a:ext cx="10687050" cy="12763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7400"/>
              <a:ext cx="9753600" cy="1181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522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Multivariable</a:t>
            </a:r>
            <a:r>
              <a:rPr dirty="0" sz="3200" spc="-3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Bar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Chart</a:t>
            </a:r>
            <a:r>
              <a:rPr dirty="0" sz="32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32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68700"/>
            <a:ext cx="4802559" cy="313002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76900" y="3568700"/>
            <a:ext cx="4790963" cy="31224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40" y="1051128"/>
            <a:ext cx="9375775" cy="1153160"/>
          </a:xfrm>
          <a:prstGeom prst="rect"/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Aim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:</a:t>
            </a:r>
            <a:r>
              <a:rPr dirty="0" sz="2000" spc="459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Predicting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possibility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cerebrovascular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accident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occurrence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age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group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below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60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years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analyzing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variables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like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gender,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smoking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status,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hypertension,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previous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conditions,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work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status,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residence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type</a:t>
            </a:r>
            <a:r>
              <a:rPr dirty="0" sz="2000" spc="-4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using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Synthetic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Minority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Over-sampling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Technique</a:t>
            </a:r>
            <a:r>
              <a:rPr dirty="0" sz="20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(SMOTE)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balance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dataset.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93140" y="3006552"/>
            <a:ext cx="920305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Purpose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:</a:t>
            </a:r>
            <a:r>
              <a:rPr dirty="0" sz="2000" spc="47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predict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occurrence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based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factors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such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smoking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status,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age,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BMI,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hypertension,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heart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disease.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385039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528320"/>
                <a:gridCol w="992505"/>
                <a:gridCol w="1074420"/>
                <a:gridCol w="1038224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2540"/>
                        </a:lnSpc>
                        <a:spcBef>
                          <a:spcPts val="1635"/>
                        </a:spcBef>
                      </a:pPr>
                      <a:r>
                        <a:rPr dirty="0" sz="2400" spc="-25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764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2540"/>
                        </a:lnSpc>
                        <a:spcBef>
                          <a:spcPts val="1635"/>
                        </a:spcBef>
                      </a:pPr>
                      <a:r>
                        <a:rPr dirty="0" sz="240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istic</a:t>
                      </a:r>
                      <a:r>
                        <a:rPr dirty="0" sz="2400" spc="-25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 Re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764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540"/>
                        </a:lnSpc>
                        <a:spcBef>
                          <a:spcPts val="1635"/>
                        </a:spcBef>
                      </a:pPr>
                      <a:r>
                        <a:rPr dirty="0" sz="2400" spc="-1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gression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764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2540"/>
                        </a:lnSpc>
                        <a:spcBef>
                          <a:spcPts val="1635"/>
                        </a:spcBef>
                      </a:pPr>
                      <a:r>
                        <a:rPr dirty="0" sz="240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after</a:t>
                      </a:r>
                      <a:r>
                        <a:rPr dirty="0" sz="2400" spc="-1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-5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764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2540"/>
                        </a:lnSpc>
                        <a:spcBef>
                          <a:spcPts val="1635"/>
                        </a:spcBef>
                      </a:pPr>
                      <a:r>
                        <a:rPr dirty="0" sz="2400" spc="-2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MOTE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764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03200" y="558800"/>
            <a:ext cx="10731500" cy="6299200"/>
            <a:chOff x="203200" y="558800"/>
            <a:chExt cx="10731500" cy="62992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00" y="558800"/>
              <a:ext cx="10731500" cy="6299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787400"/>
              <a:ext cx="10102611" cy="5856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88669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846" y="361293"/>
            <a:ext cx="705230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Receiver</a:t>
            </a:r>
            <a:r>
              <a:rPr dirty="0" sz="2400" spc="-3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Operating</a:t>
            </a:r>
            <a:r>
              <a:rPr dirty="0" sz="2400" spc="-3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Characteristic</a:t>
            </a:r>
            <a:r>
              <a:rPr dirty="0" sz="24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Curve</a:t>
            </a:r>
            <a:r>
              <a:rPr dirty="0" sz="2400" spc="-3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(ROC)</a:t>
            </a:r>
            <a:r>
              <a:rPr dirty="0" sz="24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412B24"/>
                </a:solidFill>
                <a:latin typeface="Times New Roman"/>
                <a:cs typeface="Times New Roman"/>
              </a:rPr>
              <a:t>after SMOTE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44500" y="1104900"/>
            <a:ext cx="10922000" cy="4699000"/>
            <a:chOff x="444500" y="1104900"/>
            <a:chExt cx="10922000" cy="4699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" y="1104900"/>
              <a:ext cx="4965700" cy="4699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400" y="1320800"/>
              <a:ext cx="4537474" cy="427836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00" y="1143000"/>
              <a:ext cx="5956300" cy="43180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8800" y="1371600"/>
              <a:ext cx="5333960" cy="3690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4504" rIns="0" bIns="0" rtlCol="0" vert="horz">
            <a:spAutoFit/>
          </a:bodyPr>
          <a:lstStyle/>
          <a:p>
            <a:pPr marL="253365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412B24"/>
                </a:solidFill>
                <a:latin typeface="Times New Roman"/>
                <a:cs typeface="Times New Roman"/>
              </a:rPr>
              <a:t>KNN</a:t>
            </a:r>
            <a:r>
              <a:rPr dirty="0" sz="25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500" spc="-10" b="1">
                <a:solidFill>
                  <a:srgbClr val="412B24"/>
                </a:solidFill>
                <a:latin typeface="Times New Roman"/>
                <a:cs typeface="Times New Roman"/>
              </a:rPr>
              <a:t>Classification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541" y="908823"/>
            <a:ext cx="7456601" cy="46529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50" y="1003300"/>
            <a:ext cx="9763760" cy="5245100"/>
            <a:chOff x="3050" y="1003300"/>
            <a:chExt cx="9763760" cy="5245100"/>
          </a:xfrm>
        </p:grpSpPr>
        <p:sp>
          <p:nvSpPr>
            <p:cNvPr id="3" name="object 3" descr=""/>
            <p:cNvSpPr/>
            <p:nvPr/>
          </p:nvSpPr>
          <p:spPr>
            <a:xfrm>
              <a:off x="3050" y="1398517"/>
              <a:ext cx="401955" cy="803910"/>
            </a:xfrm>
            <a:custGeom>
              <a:avLst/>
              <a:gdLst/>
              <a:ahLst/>
              <a:cxnLst/>
              <a:rect l="l" t="t" r="r" b="b"/>
              <a:pathLst>
                <a:path w="401955" h="803910">
                  <a:moveTo>
                    <a:pt x="0" y="0"/>
                  </a:moveTo>
                  <a:lnTo>
                    <a:pt x="401841" y="401841"/>
                  </a:lnTo>
                  <a:lnTo>
                    <a:pt x="0" y="80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6645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1003300"/>
              <a:ext cx="9613900" cy="52451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299" y="1231900"/>
              <a:ext cx="8989632" cy="462169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1677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LASSO</a:t>
            </a:r>
            <a:r>
              <a:rPr dirty="0" sz="2400" spc="-3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Regression</a:t>
            </a:r>
            <a:r>
              <a:rPr dirty="0" sz="24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model</a:t>
            </a:r>
            <a:r>
              <a:rPr dirty="0" sz="24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24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400" spc="-10" b="1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650469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610870"/>
                <a:gridCol w="546735"/>
                <a:gridCol w="1221105"/>
                <a:gridCol w="1028700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500" spc="-2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Test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500" spc="-25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ing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50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dirty="0" sz="2500" spc="-5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500" spc="-25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Hyp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500" spc="-1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othesi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500" b="1">
                          <a:solidFill>
                            <a:srgbClr val="412B24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23177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444500"/>
            <a:ext cx="7416800" cy="6375400"/>
            <a:chOff x="0" y="444500"/>
            <a:chExt cx="7416800" cy="6375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4500"/>
              <a:ext cx="7416800" cy="63754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00" y="673100"/>
              <a:ext cx="6807217" cy="5744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8571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412B24"/>
                </a:solidFill>
                <a:latin typeface="Times New Roman"/>
                <a:cs typeface="Times New Roman"/>
              </a:rPr>
              <a:t>Results: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1482" y="1534173"/>
            <a:ext cx="9209405" cy="188023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40"/>
              </a:spcBef>
              <a:buClr>
                <a:srgbClr val="B68A7B"/>
              </a:buClr>
              <a:buSzPct val="76315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Interpretation</a:t>
            </a:r>
            <a:r>
              <a:rPr dirty="0" sz="19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19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machine</a:t>
            </a:r>
            <a:r>
              <a:rPr dirty="0" sz="19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learning</a:t>
            </a:r>
            <a:r>
              <a:rPr dirty="0" sz="19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models</a:t>
            </a:r>
            <a:r>
              <a:rPr dirty="0" sz="19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before</a:t>
            </a:r>
            <a:r>
              <a:rPr dirty="0" sz="19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19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19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412B24"/>
                </a:solidFill>
                <a:latin typeface="Times New Roman"/>
                <a:cs typeface="Times New Roman"/>
              </a:rPr>
              <a:t>applying</a:t>
            </a:r>
            <a:r>
              <a:rPr dirty="0" sz="1900" spc="-10">
                <a:solidFill>
                  <a:srgbClr val="412B24"/>
                </a:solidFill>
                <a:latin typeface="Times New Roman"/>
                <a:cs typeface="Times New Roman"/>
              </a:rPr>
              <a:t> SMOTE.</a:t>
            </a:r>
            <a:endParaRPr sz="1900">
              <a:latin typeface="Times New Roman"/>
              <a:cs typeface="Times New Roman"/>
            </a:endParaRPr>
          </a:p>
          <a:p>
            <a:pPr lvl="1" marL="697865" marR="74930" indent="-228600">
              <a:lnSpc>
                <a:spcPct val="110000"/>
              </a:lnSpc>
              <a:spcBef>
                <a:spcPts val="520"/>
              </a:spcBef>
              <a:buClr>
                <a:srgbClr val="B68A7B"/>
              </a:buClr>
              <a:buSzPct val="78125"/>
              <a:buFont typeface="Wingdings"/>
              <a:buChar char=""/>
              <a:tabLst>
                <a:tab pos="697865" algn="l"/>
                <a:tab pos="698500" algn="l"/>
              </a:tabLst>
            </a:pP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Coefficient</a:t>
            </a:r>
            <a:r>
              <a:rPr dirty="0" sz="1600" spc="-3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determination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has</a:t>
            </a:r>
            <a:r>
              <a:rPr dirty="0" sz="16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been</a:t>
            </a:r>
            <a:r>
              <a:rPr dirty="0" sz="16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reduced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more</a:t>
            </a:r>
            <a:r>
              <a:rPr dirty="0" sz="16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negatively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than</a:t>
            </a:r>
            <a:r>
              <a:rPr dirty="0" sz="16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before,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logistic</a:t>
            </a:r>
            <a:r>
              <a:rPr dirty="0" sz="16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regression,</a:t>
            </a:r>
            <a:r>
              <a:rPr dirty="0" sz="16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 spc="-25">
                <a:solidFill>
                  <a:srgbClr val="412B24"/>
                </a:solidFill>
                <a:latin typeface="Times New Roman"/>
                <a:cs typeface="Times New Roman"/>
              </a:rPr>
              <a:t>KNN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classification,</a:t>
            </a:r>
            <a:r>
              <a:rPr dirty="0" sz="16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16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412B24"/>
                </a:solidFill>
                <a:latin typeface="Times New Roman"/>
                <a:cs typeface="Times New Roman"/>
              </a:rPr>
              <a:t>LASSO.</a:t>
            </a:r>
            <a:endParaRPr sz="1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05"/>
              </a:spcBef>
              <a:buClr>
                <a:srgbClr val="B68A7B"/>
              </a:buClr>
              <a:buSzPct val="77777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Since</a:t>
            </a:r>
            <a:r>
              <a:rPr dirty="0" sz="18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P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value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less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than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0.05</a:t>
            </a:r>
            <a:r>
              <a:rPr dirty="0" sz="18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null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hypothesis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rejected</a:t>
            </a:r>
            <a:r>
              <a:rPr dirty="0" sz="1400" spc="-10">
                <a:solidFill>
                  <a:srgbClr val="412B24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15"/>
              </a:spcBef>
              <a:buClr>
                <a:srgbClr val="B68A7B"/>
              </a:buClr>
              <a:buSzPct val="77777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reason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for</a:t>
            </a:r>
            <a:r>
              <a:rPr dirty="0" sz="18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among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age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group</a:t>
            </a:r>
            <a:r>
              <a:rPr dirty="0" sz="18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lower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than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60</a:t>
            </a:r>
            <a:r>
              <a:rPr dirty="0" sz="18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relevant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18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variables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1800" spc="-10">
                <a:solidFill>
                  <a:srgbClr val="412B24"/>
                </a:solidFill>
                <a:latin typeface="Times New Roman"/>
                <a:cs typeface="Times New Roman"/>
              </a:rPr>
              <a:t> dataset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0353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412B24"/>
                </a:solidFill>
                <a:latin typeface="Times New Roman"/>
                <a:cs typeface="Times New Roman"/>
              </a:rPr>
              <a:t>Limitations: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9816" y="1317259"/>
            <a:ext cx="10055860" cy="285496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dataset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proportionate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with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many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non-stroke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cases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fewer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cases.</a:t>
            </a:r>
            <a:endParaRPr sz="2000">
              <a:latin typeface="Times New Roman"/>
              <a:cs typeface="Times New Roman"/>
            </a:endParaRPr>
          </a:p>
          <a:p>
            <a:pPr marL="241300" marR="243840" indent="-228600">
              <a:lnSpc>
                <a:spcPts val="2160"/>
              </a:lnSpc>
              <a:spcBef>
                <a:spcPts val="103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Medically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smoking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status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affects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occurrence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stroke,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but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according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heat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maps,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it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has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412B24"/>
                </a:solidFill>
                <a:latin typeface="Times New Roman"/>
                <a:cs typeface="Times New Roman"/>
              </a:rPr>
              <a:t>a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negative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correlation.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Imbalanced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set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will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make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model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more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prone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majority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cases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and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which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results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bias.</a:t>
            </a:r>
            <a:endParaRPr sz="2000">
              <a:latin typeface="Times New Roman"/>
              <a:cs typeface="Times New Roman"/>
            </a:endParaRPr>
          </a:p>
          <a:p>
            <a:pPr marL="241300" marR="123825" indent="-228600">
              <a:lnSpc>
                <a:spcPts val="2160"/>
              </a:lnSpc>
              <a:spcBef>
                <a:spcPts val="103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accuracy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model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decreased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applying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which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usually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occurs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but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even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R^2</a:t>
            </a:r>
            <a:r>
              <a:rPr dirty="0" sz="2000" spc="-3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value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decreased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which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should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happen.</a:t>
            </a:r>
            <a:endParaRPr sz="2000">
              <a:latin typeface="Times New Roman"/>
              <a:cs typeface="Times New Roman"/>
            </a:endParaRPr>
          </a:p>
          <a:p>
            <a:pPr marL="241300" marR="153670" indent="-228600">
              <a:lnSpc>
                <a:spcPts val="2160"/>
              </a:lnSpc>
              <a:spcBef>
                <a:spcPts val="100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coefficient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determination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more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negative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applying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smote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which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tells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model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is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not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performing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well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even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after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applying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SMOTE.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1676400"/>
            <a:ext cx="4990145" cy="311884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2590800"/>
            <a:ext cx="5966459" cy="37290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030" rIns="0" bIns="0" rtlCol="0" vert="horz">
            <a:spAutoFit/>
          </a:bodyPr>
          <a:lstStyle/>
          <a:p>
            <a:pPr marL="479552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Appendix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732385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982979"/>
                <a:gridCol w="982979"/>
                <a:gridCol w="982979"/>
                <a:gridCol w="1211579"/>
                <a:gridCol w="1092834"/>
                <a:gridCol w="1111249"/>
                <a:gridCol w="105663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270"/>
                        </a:lnSpc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The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284480" marR="39370">
                        <a:lnSpc>
                          <a:spcPts val="1270"/>
                        </a:lnSpc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append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63500" marR="85090">
                        <a:lnSpc>
                          <a:spcPts val="127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ix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include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32384" marR="67310">
                        <a:lnSpc>
                          <a:spcPts val="127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the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810895" marR="7556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co the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08279" indent="-1397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des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which project.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have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bee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used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800" y="914400"/>
            <a:ext cx="5862638" cy="36641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19200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0" y="266700"/>
            <a:ext cx="5783581" cy="361473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500" y="3086100"/>
            <a:ext cx="5778500" cy="3614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686283"/>
                </a:moveTo>
                <a:lnTo>
                  <a:pt x="12185785" y="6686283"/>
                </a:lnTo>
              </a:path>
              <a:path w="12192000" h="6858000">
                <a:moveTo>
                  <a:pt x="0" y="-1"/>
                </a:moveTo>
                <a:lnTo>
                  <a:pt x="0" y="6857998"/>
                </a:lnTo>
              </a:path>
              <a:path w="12192000" h="6858000">
                <a:moveTo>
                  <a:pt x="11993257" y="-1"/>
                </a:moveTo>
                <a:lnTo>
                  <a:pt x="11993257" y="6857998"/>
                </a:lnTo>
              </a:path>
              <a:path w="12192000" h="6858000">
                <a:moveTo>
                  <a:pt x="192527" y="-1"/>
                </a:moveTo>
                <a:lnTo>
                  <a:pt x="192527" y="6857998"/>
                </a:lnTo>
              </a:path>
              <a:path w="12192000" h="6858000">
                <a:moveTo>
                  <a:pt x="1175921" y="-1"/>
                </a:moveTo>
                <a:lnTo>
                  <a:pt x="1175921" y="6857998"/>
                </a:lnTo>
              </a:path>
              <a:path w="12192000" h="6858000">
                <a:moveTo>
                  <a:pt x="2159315" y="-1"/>
                </a:moveTo>
                <a:lnTo>
                  <a:pt x="2159315" y="6857998"/>
                </a:lnTo>
              </a:path>
              <a:path w="12192000" h="6858000">
                <a:moveTo>
                  <a:pt x="3142709" y="-1"/>
                </a:moveTo>
                <a:lnTo>
                  <a:pt x="3142709" y="6857998"/>
                </a:lnTo>
              </a:path>
              <a:path w="12192000" h="6858000">
                <a:moveTo>
                  <a:pt x="4126103" y="-1"/>
                </a:moveTo>
                <a:lnTo>
                  <a:pt x="4126103" y="6857998"/>
                </a:lnTo>
              </a:path>
              <a:path w="12192000" h="6858000">
                <a:moveTo>
                  <a:pt x="5109497" y="-1"/>
                </a:moveTo>
                <a:lnTo>
                  <a:pt x="5109497" y="6857998"/>
                </a:lnTo>
              </a:path>
              <a:path w="12192000" h="6858000">
                <a:moveTo>
                  <a:pt x="6092892" y="-1"/>
                </a:moveTo>
                <a:lnTo>
                  <a:pt x="6092892" y="6857998"/>
                </a:lnTo>
              </a:path>
              <a:path w="12192000" h="6858000">
                <a:moveTo>
                  <a:pt x="7076285" y="-1"/>
                </a:moveTo>
                <a:lnTo>
                  <a:pt x="7076285" y="6857998"/>
                </a:lnTo>
              </a:path>
              <a:path w="12192000" h="6858000">
                <a:moveTo>
                  <a:pt x="8059680" y="-1"/>
                </a:moveTo>
                <a:lnTo>
                  <a:pt x="8059680" y="6857998"/>
                </a:lnTo>
              </a:path>
              <a:path w="12192000" h="6858000">
                <a:moveTo>
                  <a:pt x="9043074" y="-1"/>
                </a:moveTo>
                <a:lnTo>
                  <a:pt x="9043074" y="6857998"/>
                </a:lnTo>
              </a:path>
              <a:path w="12192000" h="6858000">
                <a:moveTo>
                  <a:pt x="10026467" y="-1"/>
                </a:moveTo>
                <a:lnTo>
                  <a:pt x="10026467" y="6857998"/>
                </a:lnTo>
              </a:path>
              <a:path w="12192000" h="6858000">
                <a:moveTo>
                  <a:pt x="11009862" y="-1"/>
                </a:moveTo>
                <a:lnTo>
                  <a:pt x="11009862" y="6857998"/>
                </a:lnTo>
              </a:path>
              <a:path w="12192000" h="6858000">
                <a:moveTo>
                  <a:pt x="12185785" y="-1"/>
                </a:moveTo>
                <a:lnTo>
                  <a:pt x="12185785" y="6857998"/>
                </a:lnTo>
              </a:path>
              <a:path w="12192000" h="6858000">
                <a:moveTo>
                  <a:pt x="0" y="171715"/>
                </a:moveTo>
                <a:lnTo>
                  <a:pt x="12192000" y="171715"/>
                </a:lnTo>
              </a:path>
              <a:path w="12192000" h="6858000">
                <a:moveTo>
                  <a:pt x="0" y="714596"/>
                </a:moveTo>
                <a:lnTo>
                  <a:pt x="12192000" y="714596"/>
                </a:lnTo>
              </a:path>
              <a:path w="12192000" h="6858000">
                <a:moveTo>
                  <a:pt x="0" y="1257477"/>
                </a:moveTo>
                <a:lnTo>
                  <a:pt x="12192000" y="1257477"/>
                </a:lnTo>
              </a:path>
              <a:path w="12192000" h="6858000">
                <a:moveTo>
                  <a:pt x="0" y="1800358"/>
                </a:moveTo>
                <a:lnTo>
                  <a:pt x="12192000" y="1800358"/>
                </a:lnTo>
              </a:path>
              <a:path w="12192000" h="6858000">
                <a:moveTo>
                  <a:pt x="0" y="2343239"/>
                </a:moveTo>
                <a:lnTo>
                  <a:pt x="12192000" y="2343239"/>
                </a:lnTo>
              </a:path>
              <a:path w="12192000" h="6858000">
                <a:moveTo>
                  <a:pt x="0" y="2886120"/>
                </a:moveTo>
                <a:lnTo>
                  <a:pt x="12192000" y="2886120"/>
                </a:lnTo>
              </a:path>
              <a:path w="12192000" h="6858000">
                <a:moveTo>
                  <a:pt x="0" y="3429001"/>
                </a:moveTo>
                <a:lnTo>
                  <a:pt x="12192000" y="3429001"/>
                </a:lnTo>
              </a:path>
              <a:path w="12192000" h="6858000">
                <a:moveTo>
                  <a:pt x="0" y="3971883"/>
                </a:moveTo>
                <a:lnTo>
                  <a:pt x="12192000" y="3971883"/>
                </a:lnTo>
              </a:path>
              <a:path w="12192000" h="6858000">
                <a:moveTo>
                  <a:pt x="0" y="4514763"/>
                </a:moveTo>
                <a:lnTo>
                  <a:pt x="12192000" y="4514763"/>
                </a:lnTo>
              </a:path>
              <a:path w="12192000" h="6858000">
                <a:moveTo>
                  <a:pt x="0" y="5057645"/>
                </a:moveTo>
                <a:lnTo>
                  <a:pt x="12192000" y="5057645"/>
                </a:lnTo>
              </a:path>
              <a:path w="12192000" h="6858000">
                <a:moveTo>
                  <a:pt x="0" y="5600525"/>
                </a:moveTo>
                <a:lnTo>
                  <a:pt x="12192000" y="5600525"/>
                </a:lnTo>
              </a:path>
              <a:path w="12192000" h="6858000">
                <a:moveTo>
                  <a:pt x="0" y="6857999"/>
                </a:moveTo>
                <a:lnTo>
                  <a:pt x="12192000" y="6857999"/>
                </a:lnTo>
              </a:path>
              <a:path w="12192000" h="6858000">
                <a:moveTo>
                  <a:pt x="16612" y="6143407"/>
                </a:moveTo>
                <a:lnTo>
                  <a:pt x="12192000" y="6143407"/>
                </a:lnTo>
              </a:path>
              <a:path w="12192000" h="6858000">
                <a:moveTo>
                  <a:pt x="684224" y="171715"/>
                </a:moveTo>
                <a:lnTo>
                  <a:pt x="684224" y="6683179"/>
                </a:lnTo>
              </a:path>
              <a:path w="12192000" h="6858000">
                <a:moveTo>
                  <a:pt x="11508412" y="173266"/>
                </a:moveTo>
                <a:lnTo>
                  <a:pt x="11508412" y="6684730"/>
                </a:lnTo>
              </a:path>
            </a:pathLst>
          </a:custGeom>
          <a:ln w="12700">
            <a:solidFill>
              <a:srgbClr val="BCBCBC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158370" y="488586"/>
            <a:ext cx="32435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Arial"/>
                <a:cs typeface="Arial"/>
              </a:rPr>
              <a:t>Project</a:t>
            </a:r>
            <a:r>
              <a:rPr dirty="0" sz="2800" spc="-3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Hypothesis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44926" y="1188872"/>
            <a:ext cx="8656955" cy="1385570"/>
          </a:xfrm>
          <a:prstGeom prst="rect">
            <a:avLst/>
          </a:prstGeom>
          <a:ln w="9525">
            <a:solidFill>
              <a:srgbClr val="CA6645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106045" marR="421640">
              <a:lnSpc>
                <a:spcPct val="100000"/>
              </a:lnSpc>
              <a:spcBef>
                <a:spcPts val="260"/>
              </a:spcBef>
            </a:pPr>
            <a:r>
              <a:rPr dirty="0" sz="2800">
                <a:latin typeface="Times New Roman"/>
                <a:cs typeface="Times New Roman"/>
              </a:rPr>
              <a:t>Null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hypothesis: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reason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stroke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among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age </a:t>
            </a:r>
            <a:r>
              <a:rPr dirty="0" sz="2800">
                <a:latin typeface="Times New Roman"/>
                <a:cs typeface="Times New Roman"/>
              </a:rPr>
              <a:t>group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lower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than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60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is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not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relevant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to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variables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in</a:t>
            </a:r>
            <a:r>
              <a:rPr dirty="0" sz="2800" spc="-5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the </a:t>
            </a:r>
            <a:r>
              <a:rPr dirty="0" sz="2800" spc="-10">
                <a:latin typeface="Times New Roman"/>
                <a:cs typeface="Times New Roman"/>
              </a:rPr>
              <a:t>dataset</a:t>
            </a:r>
            <a:r>
              <a:rPr dirty="0" sz="1800" spc="-1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44926" y="3971883"/>
            <a:ext cx="8656955" cy="13843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76200" marR="264795">
              <a:lnSpc>
                <a:spcPct val="100000"/>
              </a:lnSpc>
              <a:spcBef>
                <a:spcPts val="254"/>
              </a:spcBef>
            </a:pPr>
            <a:r>
              <a:rPr dirty="0" sz="2800">
                <a:latin typeface="Times New Roman"/>
                <a:cs typeface="Times New Roman"/>
              </a:rPr>
              <a:t>Alternate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hypothesis: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reason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for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stroke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among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age </a:t>
            </a:r>
            <a:r>
              <a:rPr dirty="0" sz="2800">
                <a:latin typeface="Times New Roman"/>
                <a:cs typeface="Times New Roman"/>
              </a:rPr>
              <a:t>group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lower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than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60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is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associated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with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dirty="0" sz="2800">
                <a:latin typeface="Times New Roman"/>
                <a:cs typeface="Times New Roman"/>
              </a:rPr>
              <a:t>variables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in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the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dataset.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19200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9700"/>
            <a:ext cx="6096000" cy="38100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0300" y="2743200"/>
            <a:ext cx="5781675" cy="36135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19200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228600"/>
            <a:ext cx="5600699" cy="350043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4400" y="2984500"/>
            <a:ext cx="5875017" cy="36718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19200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9700"/>
            <a:ext cx="6172200" cy="38576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4000" y="2895599"/>
            <a:ext cx="5588000" cy="36909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192000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491490"/>
                <a:gridCol w="982980"/>
                <a:gridCol w="982980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0"/>
            <a:ext cx="5486400" cy="34290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5700" y="3035300"/>
            <a:ext cx="5467350" cy="3417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50" y="1398517"/>
            <a:ext cx="401955" cy="803910"/>
          </a:xfrm>
          <a:custGeom>
            <a:avLst/>
            <a:gdLst/>
            <a:ahLst/>
            <a:cxnLst/>
            <a:rect l="l" t="t" r="r" b="b"/>
            <a:pathLst>
              <a:path w="401955" h="803910">
                <a:moveTo>
                  <a:pt x="0" y="0"/>
                </a:moveTo>
                <a:lnTo>
                  <a:pt x="401841" y="401841"/>
                </a:lnTo>
                <a:lnTo>
                  <a:pt x="0" y="803681"/>
                </a:lnTo>
                <a:lnTo>
                  <a:pt x="0" y="0"/>
                </a:lnTo>
                <a:close/>
              </a:path>
            </a:pathLst>
          </a:custGeom>
          <a:solidFill>
            <a:srgbClr val="CA6645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8607" rIns="0" bIns="0" rtlCol="0" vert="horz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dirty="0" sz="4000" spc="-10">
                <a:solidFill>
                  <a:srgbClr val="412B24"/>
                </a:solidFill>
                <a:latin typeface="Times New Roman"/>
                <a:cs typeface="Times New Roman"/>
              </a:rPr>
              <a:t>Methodology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62386" y="2475671"/>
            <a:ext cx="8714105" cy="15240"/>
          </a:xfrm>
          <a:custGeom>
            <a:avLst/>
            <a:gdLst/>
            <a:ahLst/>
            <a:cxnLst/>
            <a:rect l="l" t="t" r="r" b="b"/>
            <a:pathLst>
              <a:path w="8714105" h="15239">
                <a:moveTo>
                  <a:pt x="8713787" y="15239"/>
                </a:moveTo>
                <a:lnTo>
                  <a:pt x="0" y="15239"/>
                </a:lnTo>
                <a:lnTo>
                  <a:pt x="0" y="0"/>
                </a:lnTo>
                <a:lnTo>
                  <a:pt x="8713787" y="0"/>
                </a:lnTo>
                <a:lnTo>
                  <a:pt x="8713787" y="15239"/>
                </a:lnTo>
                <a:close/>
              </a:path>
            </a:pathLst>
          </a:custGeom>
          <a:solidFill>
            <a:srgbClr val="388C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62386" y="2810951"/>
            <a:ext cx="703580" cy="15240"/>
          </a:xfrm>
          <a:custGeom>
            <a:avLst/>
            <a:gdLst/>
            <a:ahLst/>
            <a:cxnLst/>
            <a:rect l="l" t="t" r="r" b="b"/>
            <a:pathLst>
              <a:path w="703580" h="15239">
                <a:moveTo>
                  <a:pt x="703262" y="15239"/>
                </a:moveTo>
                <a:lnTo>
                  <a:pt x="0" y="15239"/>
                </a:lnTo>
                <a:lnTo>
                  <a:pt x="0" y="0"/>
                </a:lnTo>
                <a:lnTo>
                  <a:pt x="703262" y="0"/>
                </a:lnTo>
                <a:lnTo>
                  <a:pt x="703262" y="15239"/>
                </a:lnTo>
                <a:close/>
              </a:path>
            </a:pathLst>
          </a:custGeom>
          <a:solidFill>
            <a:srgbClr val="388C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06786" y="1490150"/>
            <a:ext cx="9091295" cy="275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5244" indent="-342900">
              <a:lnSpc>
                <a:spcPct val="110000"/>
              </a:lnSpc>
              <a:spcBef>
                <a:spcPts val="100"/>
              </a:spcBef>
              <a:buClr>
                <a:srgbClr val="B68A7B"/>
              </a:buClr>
              <a:buSzPct val="775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3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collection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:</a:t>
            </a:r>
            <a:r>
              <a:rPr dirty="0" sz="20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“Cerebral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Prediction-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Imbalanced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Dataset”</a:t>
            </a:r>
            <a:r>
              <a:rPr dirty="0" sz="2000" spc="-3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(Liu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et</a:t>
            </a:r>
            <a:r>
              <a:rPr dirty="0" sz="2000" spc="-2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al.,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2019),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obtained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from:</a:t>
            </a:r>
            <a:endParaRPr sz="2000">
              <a:latin typeface="Times New Roman"/>
              <a:cs typeface="Times New Roman"/>
            </a:endParaRPr>
          </a:p>
          <a:p>
            <a:pPr marL="355600" marR="5080">
              <a:lnSpc>
                <a:spcPct val="110000"/>
              </a:lnSpc>
            </a:pPr>
            <a:r>
              <a:rPr dirty="0" sz="2000" spc="-10">
                <a:solidFill>
                  <a:srgbClr val="388CA8"/>
                </a:solidFill>
                <a:latin typeface="Times New Roman"/>
                <a:cs typeface="Times New Roman"/>
                <a:hlinkClick r:id="rId2"/>
              </a:rPr>
              <a:t>https://www.kaggle.com/datasets/shashwatwork/cerebral-stroke-predictionimbalaced-</a:t>
            </a:r>
            <a:r>
              <a:rPr dirty="0" sz="2000" spc="-10">
                <a:solidFill>
                  <a:srgbClr val="388CA8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388CA8"/>
                </a:solidFill>
                <a:latin typeface="Times New Roman"/>
                <a:cs typeface="Times New Roman"/>
                <a:hlinkClick r:id="rId2"/>
              </a:rPr>
              <a:t>dataset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240"/>
              </a:spcBef>
              <a:buClr>
                <a:srgbClr val="B68A7B"/>
              </a:buClr>
              <a:buSzPct val="77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20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storage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: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CSV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file</a:t>
            </a:r>
            <a:endParaRPr sz="2000">
              <a:latin typeface="Times New Roman"/>
              <a:cs typeface="Times New Roman"/>
            </a:endParaRPr>
          </a:p>
          <a:p>
            <a:pPr marL="304800" indent="-292100">
              <a:lnSpc>
                <a:spcPct val="100000"/>
              </a:lnSpc>
              <a:spcBef>
                <a:spcPts val="124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304165" algn="l"/>
                <a:tab pos="304800" algn="l"/>
              </a:tabLst>
            </a:pP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Data</a:t>
            </a:r>
            <a:r>
              <a:rPr dirty="0" sz="2000" spc="-2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412B24"/>
                </a:solidFill>
                <a:latin typeface="Times New Roman"/>
                <a:cs typeface="Times New Roman"/>
              </a:rPr>
              <a:t>extraction,</a:t>
            </a:r>
            <a:r>
              <a:rPr dirty="0" sz="2000" spc="-15" b="1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412B24"/>
                </a:solidFill>
                <a:latin typeface="Times New Roman"/>
                <a:cs typeface="Times New Roman"/>
              </a:rPr>
              <a:t>description:</a:t>
            </a:r>
            <a:endParaRPr sz="2000">
              <a:latin typeface="Times New Roman"/>
              <a:cs typeface="Times New Roman"/>
            </a:endParaRPr>
          </a:p>
          <a:p>
            <a:pPr marL="304800" indent="-292100">
              <a:lnSpc>
                <a:spcPct val="100000"/>
              </a:lnSpc>
              <a:spcBef>
                <a:spcPts val="1240"/>
              </a:spcBef>
              <a:buClr>
                <a:srgbClr val="B68A7B"/>
              </a:buClr>
              <a:buSzPct val="77500"/>
              <a:buFont typeface="Wingdings"/>
              <a:buChar char=""/>
              <a:tabLst>
                <a:tab pos="304165" algn="l"/>
                <a:tab pos="304800" algn="l"/>
              </a:tabLst>
            </a:pP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Correlation</a:t>
            </a:r>
            <a:r>
              <a:rPr dirty="0" sz="2000" spc="-2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between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occurrence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stroke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for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age</a:t>
            </a:r>
            <a:r>
              <a:rPr dirty="0" sz="2000" spc="-1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group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below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12B24"/>
                </a:solidFill>
                <a:latin typeface="Times New Roman"/>
                <a:cs typeface="Times New Roman"/>
              </a:rPr>
              <a:t>60</a:t>
            </a:r>
            <a:r>
              <a:rPr dirty="0" sz="2000" spc="-5">
                <a:solidFill>
                  <a:srgbClr val="412B24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12B24"/>
                </a:solidFill>
                <a:latin typeface="Times New Roman"/>
                <a:cs typeface="Times New Roman"/>
              </a:rPr>
              <a:t>years.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95229" y="-95250"/>
            <a:ext cx="12382500" cy="6953250"/>
            <a:chOff x="-95229" y="-95250"/>
            <a:chExt cx="12382500" cy="69532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7486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0" y="0"/>
              <a:ext cx="12192000" cy="6748780"/>
            </a:xfrm>
            <a:custGeom>
              <a:avLst/>
              <a:gdLst/>
              <a:ahLst/>
              <a:cxnLst/>
              <a:rect l="l" t="t" r="r" b="b"/>
              <a:pathLst>
                <a:path w="12192000" h="6748780">
                  <a:moveTo>
                    <a:pt x="12191999" y="0"/>
                  </a:moveTo>
                  <a:lnTo>
                    <a:pt x="12191999" y="6748668"/>
                  </a:lnTo>
                  <a:lnTo>
                    <a:pt x="20" y="6748668"/>
                  </a:lnTo>
                  <a:lnTo>
                    <a:pt x="20" y="0"/>
                  </a:lnTo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224" y="171715"/>
            <a:ext cx="3241040" cy="693420"/>
          </a:xfrm>
          <a:prstGeom prst="rect"/>
          <a:solidFill>
            <a:srgbClr val="008080"/>
          </a:solidFill>
        </p:spPr>
        <p:txBody>
          <a:bodyPr wrap="square" lIns="0" tIns="0" rIns="0" bIns="0" rtlCol="0" vert="horz">
            <a:spAutoFit/>
          </a:bodyPr>
          <a:lstStyle/>
          <a:p>
            <a:pPr marL="28575">
              <a:lnSpc>
                <a:spcPts val="5195"/>
              </a:lnSpc>
            </a:pPr>
            <a:r>
              <a:rPr dirty="0" sz="44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4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419600" y="0"/>
            <a:ext cx="7518400" cy="6769100"/>
            <a:chOff x="4419600" y="0"/>
            <a:chExt cx="7518400" cy="6769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600" y="0"/>
              <a:ext cx="7518400" cy="6769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6300" y="152400"/>
              <a:ext cx="7000743" cy="63556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688366" y="152400"/>
              <a:ext cx="6998970" cy="6355715"/>
            </a:xfrm>
            <a:custGeom>
              <a:avLst/>
              <a:gdLst/>
              <a:ahLst/>
              <a:cxnLst/>
              <a:rect l="l" t="t" r="r" b="b"/>
              <a:pathLst>
                <a:path w="6998970" h="6355715">
                  <a:moveTo>
                    <a:pt x="0" y="0"/>
                  </a:moveTo>
                  <a:lnTo>
                    <a:pt x="6998676" y="0"/>
                  </a:lnTo>
                  <a:lnTo>
                    <a:pt x="6998676" y="6355650"/>
                  </a:lnTo>
                  <a:lnTo>
                    <a:pt x="0" y="635565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6308" y="915554"/>
            <a:ext cx="4157979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Raw</a:t>
            </a:r>
            <a:r>
              <a:rPr dirty="0" sz="2400" spc="-15"/>
              <a:t> </a:t>
            </a:r>
            <a:r>
              <a:rPr dirty="0" sz="2400"/>
              <a:t>data</a:t>
            </a:r>
            <a:r>
              <a:rPr dirty="0" sz="2400" spc="-15"/>
              <a:t> </a:t>
            </a:r>
            <a:r>
              <a:rPr dirty="0" sz="2400"/>
              <a:t>in</a:t>
            </a:r>
            <a:r>
              <a:rPr dirty="0" sz="2400" spc="-15"/>
              <a:t> </a:t>
            </a:r>
            <a:r>
              <a:rPr dirty="0" sz="2400"/>
              <a:t>Excel</a:t>
            </a:r>
            <a:r>
              <a:rPr dirty="0" sz="2400" spc="-10"/>
              <a:t> </a:t>
            </a:r>
            <a:r>
              <a:rPr dirty="0" sz="2400" spc="-50"/>
              <a:t>:</a:t>
            </a:r>
            <a:r>
              <a:rPr dirty="0" sz="2400" spc="600"/>
              <a:t> </a:t>
            </a:r>
            <a:r>
              <a:rPr dirty="0" sz="2400"/>
              <a:t>Containing</a:t>
            </a:r>
            <a:r>
              <a:rPr dirty="0" sz="2400" spc="-35"/>
              <a:t> </a:t>
            </a:r>
            <a:r>
              <a:rPr dirty="0" sz="2400"/>
              <a:t>43400</a:t>
            </a:r>
            <a:r>
              <a:rPr dirty="0" sz="2400" spc="-25"/>
              <a:t> </a:t>
            </a:r>
            <a:r>
              <a:rPr dirty="0" sz="2400"/>
              <a:t>rows</a:t>
            </a:r>
            <a:r>
              <a:rPr dirty="0" sz="2400" spc="-25"/>
              <a:t> </a:t>
            </a:r>
            <a:r>
              <a:rPr dirty="0" sz="2400"/>
              <a:t>and</a:t>
            </a:r>
            <a:r>
              <a:rPr dirty="0" sz="2400" spc="-20"/>
              <a:t> </a:t>
            </a:r>
            <a:r>
              <a:rPr dirty="0" sz="2400" spc="-25"/>
              <a:t>12 </a:t>
            </a:r>
            <a:r>
              <a:rPr dirty="0" sz="2400" spc="-10"/>
              <a:t>columns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88999"/>
            <a:ext cx="5999209" cy="25431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4973" rIns="0" bIns="0" rtlCol="0" vert="horz">
            <a:spAutoFit/>
          </a:bodyPr>
          <a:lstStyle/>
          <a:p>
            <a:pPr marL="5594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Reading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the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dataset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58683" y="3090971"/>
            <a:ext cx="36880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Converting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gender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to</a:t>
            </a:r>
            <a:r>
              <a:rPr dirty="0" sz="2400" spc="-10">
                <a:latin typeface="Times New Roman"/>
                <a:cs typeface="Times New Roman"/>
              </a:rPr>
              <a:t> numeric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5100" y="3619500"/>
            <a:ext cx="6700169" cy="277541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83539" y="4408715"/>
            <a:ext cx="441515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Likewise,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converted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other </a:t>
            </a:r>
            <a:r>
              <a:rPr dirty="0" sz="2000">
                <a:latin typeface="Times New Roman"/>
                <a:cs typeface="Times New Roman"/>
              </a:rPr>
              <a:t>columns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like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age,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hypertension,</a:t>
            </a:r>
            <a:r>
              <a:rPr dirty="0" sz="2000" spc="-10">
                <a:latin typeface="Times New Roman"/>
                <a:cs typeface="Times New Roman"/>
              </a:rPr>
              <a:t> heart </a:t>
            </a:r>
            <a:r>
              <a:rPr dirty="0" sz="2000">
                <a:latin typeface="Times New Roman"/>
                <a:cs typeface="Times New Roman"/>
              </a:rPr>
              <a:t>disease,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married,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type,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smoking </a:t>
            </a:r>
            <a:r>
              <a:rPr dirty="0" sz="2000">
                <a:latin typeface="Times New Roman"/>
                <a:cs typeface="Times New Roman"/>
              </a:rPr>
              <a:t>status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residence</a:t>
            </a:r>
            <a:r>
              <a:rPr dirty="0" sz="2000" spc="-20">
                <a:latin typeface="Times New Roman"/>
                <a:cs typeface="Times New Roman"/>
              </a:rPr>
              <a:t> type.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0" y="-6351"/>
          <a:ext cx="12659359" cy="685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"/>
                <a:gridCol w="491490"/>
                <a:gridCol w="546735"/>
                <a:gridCol w="1202690"/>
                <a:gridCol w="1047115"/>
                <a:gridCol w="1047114"/>
                <a:gridCol w="1047114"/>
                <a:gridCol w="982979"/>
                <a:gridCol w="982979"/>
                <a:gridCol w="982979"/>
                <a:gridCol w="982979"/>
                <a:gridCol w="982979"/>
                <a:gridCol w="982979"/>
                <a:gridCol w="497840"/>
                <a:gridCol w="483870"/>
                <a:gridCol w="191770"/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2110"/>
                        </a:lnSpc>
                        <a:spcBef>
                          <a:spcPts val="2060"/>
                        </a:spcBef>
                      </a:pPr>
                      <a:r>
                        <a:rPr dirty="0" sz="2400" spc="-10">
                          <a:latin typeface="Times New Roman"/>
                          <a:cs typeface="Times New Roman"/>
                        </a:rPr>
                        <a:t>Grouping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162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ts val="2110"/>
                        </a:lnSpc>
                        <a:spcBef>
                          <a:spcPts val="2060"/>
                        </a:spcBef>
                      </a:pPr>
                      <a:r>
                        <a:rPr dirty="0" sz="2400">
                          <a:latin typeface="Times New Roman"/>
                          <a:cs typeface="Times New Roman"/>
                        </a:rPr>
                        <a:t>age</a:t>
                      </a:r>
                      <a:r>
                        <a:rPr dirty="0" sz="2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-25">
                          <a:latin typeface="Times New Roman"/>
                          <a:cs typeface="Times New Roman"/>
                        </a:rPr>
                        <a:t>as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162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110"/>
                        </a:lnSpc>
                        <a:spcBef>
                          <a:spcPts val="2060"/>
                        </a:spcBef>
                      </a:pPr>
                      <a:r>
                        <a:rPr dirty="0" sz="2400">
                          <a:latin typeface="Times New Roman"/>
                          <a:cs typeface="Times New Roman"/>
                        </a:rPr>
                        <a:t>age</a:t>
                      </a:r>
                      <a:r>
                        <a:rPr dirty="0" sz="24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spc="-25">
                          <a:latin typeface="Times New Roman"/>
                          <a:cs typeface="Times New Roman"/>
                        </a:rPr>
                        <a:t>gro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162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5880" marR="57785">
                        <a:lnSpc>
                          <a:spcPts val="2110"/>
                        </a:lnSpc>
                        <a:spcBef>
                          <a:spcPts val="2060"/>
                        </a:spcBef>
                      </a:pPr>
                      <a:r>
                        <a:rPr dirty="0" sz="2400" spc="-25">
                          <a:latin typeface="Times New Roman"/>
                          <a:cs typeface="Times New Roman"/>
                        </a:rPr>
                        <a:t>up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162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2030"/>
                        </a:lnSpc>
                      </a:pP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Filli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52705" marR="158115">
                        <a:lnSpc>
                          <a:spcPts val="203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ng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blanks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13030" marR="29845">
                        <a:lnSpc>
                          <a:spcPts val="203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smoki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25400" marR="57785">
                        <a:lnSpc>
                          <a:spcPts val="203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ng 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status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03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kno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2030"/>
                        </a:lnSpc>
                      </a:pPr>
                      <a:r>
                        <a:rPr dirty="0" sz="2000" spc="-25">
                          <a:latin typeface="Times New Roman"/>
                          <a:cs typeface="Times New Roman"/>
                        </a:rPr>
                        <a:t>wn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BCBCBC"/>
                      </a:solidFill>
                      <a:prstDash val="sysDot"/>
                    </a:lnL>
                    <a:lnR w="12700">
                      <a:solidFill>
                        <a:srgbClr val="BCBCBC"/>
                      </a:solidFill>
                      <a:prstDash val="sysDot"/>
                    </a:lnR>
                    <a:lnT w="12700">
                      <a:solidFill>
                        <a:srgbClr val="BCBCBC"/>
                      </a:solidFill>
                      <a:prstDash val="sysDot"/>
                    </a:lnT>
                    <a:lnB w="12700">
                      <a:solidFill>
                        <a:srgbClr val="BCBCBC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grpSp>
        <p:nvGrpSpPr>
          <p:cNvPr id="3" name="object 3" descr=""/>
          <p:cNvGrpSpPr/>
          <p:nvPr/>
        </p:nvGrpSpPr>
        <p:grpSpPr>
          <a:xfrm>
            <a:off x="114300" y="990600"/>
            <a:ext cx="12077700" cy="5867400"/>
            <a:chOff x="114300" y="990600"/>
            <a:chExt cx="12077700" cy="5867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" y="990600"/>
              <a:ext cx="5978769" cy="274731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3505200"/>
              <a:ext cx="6324600" cy="3352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3733800"/>
              <a:ext cx="5709136" cy="2962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88CA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Vemuri, Geetaharichandana</dc:creator>
  <dc:title>Data Visualization</dc:title>
  <dcterms:created xsi:type="dcterms:W3CDTF">2022-12-07T19:02:30Z</dcterms:created>
  <dcterms:modified xsi:type="dcterms:W3CDTF">2022-12-07T19:02:30Z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2022-12-03T00:00:00Z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2022-12-07T00:00:00Z</vt:filetime>
  </property>
  <property fmtid="{D5CDD505-2E9C-101B-9397-08002B2CF9AE}" pid="5" name="Producer">
    <vt:lpwstr>Aspose.PDF for Java 19.12</vt:lpwstr>
  </property>
</Properties>
</file>